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5"/>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78" r:id="rId25"/>
    <p:sldId id="281" r:id="rId26"/>
    <p:sldId id="280" r:id="rId27"/>
    <p:sldId id="282" r:id="rId28"/>
    <p:sldId id="284" r:id="rId29"/>
    <p:sldId id="286" r:id="rId30"/>
    <p:sldId id="285" r:id="rId31"/>
    <p:sldId id="287" r:id="rId32"/>
    <p:sldId id="288" r:id="rId33"/>
    <p:sldId id="289" r:id="rId34"/>
    <p:sldId id="290" r:id="rId35"/>
    <p:sldId id="291" r:id="rId36"/>
    <p:sldId id="292" r:id="rId37"/>
    <p:sldId id="293" r:id="rId38"/>
    <p:sldId id="295" r:id="rId39"/>
    <p:sldId id="296" r:id="rId40"/>
    <p:sldId id="294" r:id="rId41"/>
    <p:sldId id="297" r:id="rId42"/>
    <p:sldId id="298" r:id="rId43"/>
    <p:sldId id="300" r:id="rId44"/>
    <p:sldId id="299" r:id="rId45"/>
    <p:sldId id="301" r:id="rId46"/>
    <p:sldId id="302" r:id="rId47"/>
    <p:sldId id="303" r:id="rId48"/>
    <p:sldId id="304" r:id="rId49"/>
    <p:sldId id="305" r:id="rId50"/>
    <p:sldId id="306" r:id="rId51"/>
    <p:sldId id="322" r:id="rId52"/>
    <p:sldId id="307" r:id="rId53"/>
    <p:sldId id="308" r:id="rId54"/>
    <p:sldId id="309" r:id="rId55"/>
    <p:sldId id="310" r:id="rId56"/>
    <p:sldId id="311" r:id="rId57"/>
    <p:sldId id="312" r:id="rId58"/>
    <p:sldId id="313" r:id="rId59"/>
    <p:sldId id="314" r:id="rId60"/>
    <p:sldId id="315" r:id="rId61"/>
    <p:sldId id="316" r:id="rId62"/>
    <p:sldId id="318" r:id="rId63"/>
    <p:sldId id="319" r:id="rId64"/>
    <p:sldId id="317" r:id="rId65"/>
    <p:sldId id="320" r:id="rId66"/>
    <p:sldId id="321" r:id="rId67"/>
    <p:sldId id="323" r:id="rId68"/>
    <p:sldId id="324" r:id="rId69"/>
    <p:sldId id="326" r:id="rId70"/>
    <p:sldId id="327" r:id="rId71"/>
    <p:sldId id="328" r:id="rId72"/>
    <p:sldId id="329" r:id="rId73"/>
    <p:sldId id="330" r:id="rId74"/>
    <p:sldId id="331" r:id="rId75"/>
    <p:sldId id="332" r:id="rId76"/>
    <p:sldId id="333" r:id="rId77"/>
    <p:sldId id="334" r:id="rId78"/>
    <p:sldId id="335" r:id="rId79"/>
    <p:sldId id="336" r:id="rId80"/>
    <p:sldId id="338" r:id="rId81"/>
    <p:sldId id="339" r:id="rId82"/>
    <p:sldId id="340" r:id="rId83"/>
    <p:sldId id="341" r:id="rId84"/>
    <p:sldId id="342" r:id="rId85"/>
    <p:sldId id="344" r:id="rId86"/>
    <p:sldId id="345" r:id="rId87"/>
    <p:sldId id="346" r:id="rId88"/>
    <p:sldId id="347" r:id="rId89"/>
    <p:sldId id="348" r:id="rId90"/>
    <p:sldId id="350" r:id="rId91"/>
    <p:sldId id="351" r:id="rId92"/>
    <p:sldId id="352" r:id="rId93"/>
    <p:sldId id="353"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7674"/>
  </p:normalViewPr>
  <p:slideViewPr>
    <p:cSldViewPr snapToGrid="0" snapToObjects="1">
      <p:cViewPr>
        <p:scale>
          <a:sx n="130" d="100"/>
          <a:sy n="130" d="100"/>
        </p:scale>
        <p:origin x="328" y="1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461512-5FBA-3245-A9BF-4BEBC83135A6}" type="datetimeFigureOut">
              <a:rPr lang="en-US" smtClean="0"/>
              <a:t>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A88741-C06B-D649-B853-3504C5EAB5C2}" type="slidenum">
              <a:rPr lang="en-US" smtClean="0"/>
              <a:t>‹#›</a:t>
            </a:fld>
            <a:endParaRPr lang="en-US"/>
          </a:p>
        </p:txBody>
      </p:sp>
    </p:spTree>
    <p:extLst>
      <p:ext uri="{BB962C8B-B14F-4D97-AF65-F5344CB8AC3E}">
        <p14:creationId xmlns:p14="http://schemas.microsoft.com/office/powerpoint/2010/main" val="1181547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A88741-C06B-D649-B853-3504C5EAB5C2}" type="slidenum">
              <a:rPr lang="en-US" smtClean="0"/>
              <a:t>17</a:t>
            </a:fld>
            <a:endParaRPr lang="en-US"/>
          </a:p>
        </p:txBody>
      </p:sp>
    </p:spTree>
    <p:extLst>
      <p:ext uri="{BB962C8B-B14F-4D97-AF65-F5344CB8AC3E}">
        <p14:creationId xmlns:p14="http://schemas.microsoft.com/office/powerpoint/2010/main" val="1916538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EMD – how do you move one pile of dust from one place to another with minimal flow</a:t>
            </a:r>
          </a:p>
          <a:p>
            <a:r>
              <a:rPr lang="en-US" dirty="0"/>
              <a:t>In our case – how to convert (</a:t>
            </a:r>
            <a:r>
              <a:rPr lang="en-US" dirty="0" err="1"/>
              <a:t>I,e</a:t>
            </a:r>
            <a:r>
              <a:rPr lang="en-US" dirty="0"/>
              <a:t>. what is the distance between the word embeddings distribution of the query and the document)</a:t>
            </a:r>
          </a:p>
          <a:p>
            <a:endParaRPr lang="en-US" dirty="0"/>
          </a:p>
        </p:txBody>
      </p:sp>
      <p:sp>
        <p:nvSpPr>
          <p:cNvPr id="4" name="Slide Number Placeholder 3"/>
          <p:cNvSpPr>
            <a:spLocks noGrp="1"/>
          </p:cNvSpPr>
          <p:nvPr>
            <p:ph type="sldNum" sz="quarter" idx="5"/>
          </p:nvPr>
        </p:nvSpPr>
        <p:spPr/>
        <p:txBody>
          <a:bodyPr/>
          <a:lstStyle/>
          <a:p>
            <a:fld id="{93A88741-C06B-D649-B853-3504C5EAB5C2}" type="slidenum">
              <a:rPr lang="en-US" smtClean="0"/>
              <a:t>57</a:t>
            </a:fld>
            <a:endParaRPr lang="en-US"/>
          </a:p>
        </p:txBody>
      </p:sp>
    </p:spTree>
    <p:extLst>
      <p:ext uri="{BB962C8B-B14F-4D97-AF65-F5344CB8AC3E}">
        <p14:creationId xmlns:p14="http://schemas.microsoft.com/office/powerpoint/2010/main" val="3548916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p>
          <a:p>
            <a:r>
              <a:rPr lang="en-US" dirty="0"/>
              <a:t>Generalized Language Model [</a:t>
            </a:r>
            <a:r>
              <a:rPr lang="en-US" dirty="0" err="1"/>
              <a:t>Ganguly</a:t>
            </a:r>
            <a:r>
              <a:rPr lang="en-US" dirty="0"/>
              <a:t> et al., 2015]</a:t>
            </a:r>
          </a:p>
          <a:p>
            <a:r>
              <a:rPr lang="en-US" dirty="0"/>
              <a:t>Neural Translation Language Model [</a:t>
            </a:r>
            <a:r>
              <a:rPr lang="en-US" dirty="0" err="1"/>
              <a:t>Zuccon</a:t>
            </a:r>
            <a:r>
              <a:rPr lang="en-US" dirty="0"/>
              <a:t> et al., 2015]</a:t>
            </a:r>
          </a:p>
          <a:p>
            <a:r>
              <a:rPr lang="en-US" dirty="0"/>
              <a:t>Average term embeddings [Le and </a:t>
            </a:r>
            <a:r>
              <a:rPr lang="en-US" dirty="0" err="1"/>
              <a:t>Mikolov</a:t>
            </a:r>
            <a:r>
              <a:rPr lang="en-US" dirty="0"/>
              <a:t>, 2014, </a:t>
            </a:r>
            <a:r>
              <a:rPr lang="en-US" dirty="0" err="1"/>
              <a:t>Nalisnick</a:t>
            </a:r>
            <a:r>
              <a:rPr lang="en-US" dirty="0"/>
              <a:t> et al., 2016, Zamani and Croft, 2016, and others]</a:t>
            </a:r>
          </a:p>
          <a:p>
            <a:r>
              <a:rPr lang="en-US" dirty="0"/>
              <a:t>Word mover’s distance [</a:t>
            </a:r>
            <a:r>
              <a:rPr lang="en-US" dirty="0" err="1"/>
              <a:t>Kusner</a:t>
            </a:r>
            <a:r>
              <a:rPr lang="en-US" dirty="0"/>
              <a:t> et al., 2015, Guo et al., 2016]</a:t>
            </a:r>
          </a:p>
          <a:p>
            <a:endParaRPr lang="en-US" dirty="0"/>
          </a:p>
          <a:p>
            <a:r>
              <a:rPr lang="en-US" dirty="0"/>
              <a:t>(2)</a:t>
            </a:r>
          </a:p>
          <a:p>
            <a:endParaRPr lang="en-US" dirty="0"/>
          </a:p>
        </p:txBody>
      </p:sp>
      <p:sp>
        <p:nvSpPr>
          <p:cNvPr id="4" name="Slide Number Placeholder 3"/>
          <p:cNvSpPr>
            <a:spLocks noGrp="1"/>
          </p:cNvSpPr>
          <p:nvPr>
            <p:ph type="sldNum" sz="quarter" idx="5"/>
          </p:nvPr>
        </p:nvSpPr>
        <p:spPr/>
        <p:txBody>
          <a:bodyPr/>
          <a:lstStyle/>
          <a:p>
            <a:fld id="{93A88741-C06B-D649-B853-3504C5EAB5C2}" type="slidenum">
              <a:rPr lang="en-US" smtClean="0"/>
              <a:t>67</a:t>
            </a:fld>
            <a:endParaRPr lang="en-US"/>
          </a:p>
        </p:txBody>
      </p:sp>
    </p:spTree>
    <p:extLst>
      <p:ext uri="{BB962C8B-B14F-4D97-AF65-F5344CB8AC3E}">
        <p14:creationId xmlns:p14="http://schemas.microsoft.com/office/powerpoint/2010/main" val="769442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order is taken into account here!</a:t>
            </a:r>
          </a:p>
        </p:txBody>
      </p:sp>
      <p:sp>
        <p:nvSpPr>
          <p:cNvPr id="4" name="Slide Number Placeholder 3"/>
          <p:cNvSpPr>
            <a:spLocks noGrp="1"/>
          </p:cNvSpPr>
          <p:nvPr>
            <p:ph type="sldNum" sz="quarter" idx="5"/>
          </p:nvPr>
        </p:nvSpPr>
        <p:spPr/>
        <p:txBody>
          <a:bodyPr/>
          <a:lstStyle/>
          <a:p>
            <a:fld id="{93A88741-C06B-D649-B853-3504C5EAB5C2}" type="slidenum">
              <a:rPr lang="en-US" smtClean="0"/>
              <a:t>84</a:t>
            </a:fld>
            <a:endParaRPr lang="en-US"/>
          </a:p>
        </p:txBody>
      </p:sp>
    </p:spTree>
    <p:extLst>
      <p:ext uri="{BB962C8B-B14F-4D97-AF65-F5344CB8AC3E}">
        <p14:creationId xmlns:p14="http://schemas.microsoft.com/office/powerpoint/2010/main" val="1285905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Handmard</a:t>
            </a:r>
            <a:r>
              <a:rPr lang="en-US" dirty="0"/>
              <a:t> – element-wise product</a:t>
            </a:r>
          </a:p>
        </p:txBody>
      </p:sp>
      <p:sp>
        <p:nvSpPr>
          <p:cNvPr id="4" name="Slide Number Placeholder 3"/>
          <p:cNvSpPr>
            <a:spLocks noGrp="1"/>
          </p:cNvSpPr>
          <p:nvPr>
            <p:ph type="sldNum" sz="quarter" idx="5"/>
          </p:nvPr>
        </p:nvSpPr>
        <p:spPr/>
        <p:txBody>
          <a:bodyPr/>
          <a:lstStyle/>
          <a:p>
            <a:fld id="{93A88741-C06B-D649-B853-3504C5EAB5C2}" type="slidenum">
              <a:rPr lang="en-US" smtClean="0"/>
              <a:t>90</a:t>
            </a:fld>
            <a:endParaRPr lang="en-US"/>
          </a:p>
        </p:txBody>
      </p:sp>
    </p:spTree>
    <p:extLst>
      <p:ext uri="{BB962C8B-B14F-4D97-AF65-F5344CB8AC3E}">
        <p14:creationId xmlns:p14="http://schemas.microsoft.com/office/powerpoint/2010/main" val="951168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 – term matrix</a:t>
            </a:r>
          </a:p>
          <a:p>
            <a:r>
              <a:rPr lang="en-US" dirty="0"/>
              <a:t>V – document vector</a:t>
            </a:r>
          </a:p>
          <a:p>
            <a:r>
              <a:rPr lang="en-US" dirty="0"/>
              <a:t>X – Full matrix</a:t>
            </a:r>
          </a:p>
        </p:txBody>
      </p:sp>
      <p:sp>
        <p:nvSpPr>
          <p:cNvPr id="4" name="Slide Number Placeholder 3"/>
          <p:cNvSpPr>
            <a:spLocks noGrp="1"/>
          </p:cNvSpPr>
          <p:nvPr>
            <p:ph type="sldNum" sz="quarter" idx="5"/>
          </p:nvPr>
        </p:nvSpPr>
        <p:spPr/>
        <p:txBody>
          <a:bodyPr/>
          <a:lstStyle/>
          <a:p>
            <a:fld id="{93A88741-C06B-D649-B853-3504C5EAB5C2}" type="slidenum">
              <a:rPr lang="en-US" smtClean="0"/>
              <a:t>33</a:t>
            </a:fld>
            <a:endParaRPr lang="en-US"/>
          </a:p>
        </p:txBody>
      </p:sp>
    </p:spTree>
    <p:extLst>
      <p:ext uri="{BB962C8B-B14F-4D97-AF65-F5344CB8AC3E}">
        <p14:creationId xmlns:p14="http://schemas.microsoft.com/office/powerpoint/2010/main" val="2571748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Hierarchical </a:t>
            </a:r>
            <a:r>
              <a:rPr lang="en-US" dirty="0" err="1"/>
              <a:t>softmax</a:t>
            </a:r>
            <a:r>
              <a:rPr lang="en-US" dirty="0"/>
              <a:t> – we use a binary tree in which the leaves are the words and we group them randomly to parents. Then we use the max score of the </a:t>
            </a:r>
            <a:r>
              <a:rPr lang="en-US" dirty="0" err="1"/>
              <a:t>childs</a:t>
            </a:r>
            <a:r>
              <a:rPr lang="en-US" dirty="0"/>
              <a:t> and use it for the loss calculation. Since it’s very sparse, we get a good approximation.</a:t>
            </a:r>
          </a:p>
          <a:p>
            <a:r>
              <a:rPr lang="en-US" dirty="0"/>
              <a:t>Negative sampling – we don’t calculate the full loss – but just for the output word and 5-20 more random (negative) words</a:t>
            </a:r>
          </a:p>
        </p:txBody>
      </p:sp>
      <p:sp>
        <p:nvSpPr>
          <p:cNvPr id="4" name="Slide Number Placeholder 3"/>
          <p:cNvSpPr>
            <a:spLocks noGrp="1"/>
          </p:cNvSpPr>
          <p:nvPr>
            <p:ph type="sldNum" sz="quarter" idx="5"/>
          </p:nvPr>
        </p:nvSpPr>
        <p:spPr/>
        <p:txBody>
          <a:bodyPr/>
          <a:lstStyle/>
          <a:p>
            <a:fld id="{93A88741-C06B-D649-B853-3504C5EAB5C2}" type="slidenum">
              <a:rPr lang="en-US" smtClean="0"/>
              <a:t>36</a:t>
            </a:fld>
            <a:endParaRPr lang="en-US"/>
          </a:p>
        </p:txBody>
      </p:sp>
    </p:spTree>
    <p:extLst>
      <p:ext uri="{BB962C8B-B14F-4D97-AF65-F5344CB8AC3E}">
        <p14:creationId xmlns:p14="http://schemas.microsoft.com/office/powerpoint/2010/main" val="1472347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Autoencoder – reconstruction of data</a:t>
            </a:r>
          </a:p>
          <a:p>
            <a:r>
              <a:rPr lang="en-US" dirty="0"/>
              <a:t>C</a:t>
            </a:r>
          </a:p>
        </p:txBody>
      </p:sp>
      <p:sp>
        <p:nvSpPr>
          <p:cNvPr id="4" name="Slide Number Placeholder 3"/>
          <p:cNvSpPr>
            <a:spLocks noGrp="1"/>
          </p:cNvSpPr>
          <p:nvPr>
            <p:ph type="sldNum" sz="quarter" idx="5"/>
          </p:nvPr>
        </p:nvSpPr>
        <p:spPr/>
        <p:txBody>
          <a:bodyPr/>
          <a:lstStyle/>
          <a:p>
            <a:fld id="{93A88741-C06B-D649-B853-3504C5EAB5C2}" type="slidenum">
              <a:rPr lang="en-US" smtClean="0"/>
              <a:t>44</a:t>
            </a:fld>
            <a:endParaRPr lang="en-US"/>
          </a:p>
        </p:txBody>
      </p:sp>
    </p:spTree>
    <p:extLst>
      <p:ext uri="{BB962C8B-B14F-4D97-AF65-F5344CB8AC3E}">
        <p14:creationId xmlns:p14="http://schemas.microsoft.com/office/powerpoint/2010/main" val="620363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WordPiece</a:t>
            </a:r>
            <a:r>
              <a:rPr lang="en-US" dirty="0"/>
              <a:t> - an algorithm to divide words into pieces. All of the English vocabulary can be divided into 30k words</a:t>
            </a:r>
          </a:p>
          <a:p>
            <a:r>
              <a:rPr lang="en-US" dirty="0"/>
              <a:t>All vectors</a:t>
            </a:r>
          </a:p>
          <a:p>
            <a:r>
              <a:rPr lang="en-US" dirty="0" err="1"/>
              <a:t>WordPiece</a:t>
            </a:r>
            <a:r>
              <a:rPr lang="en-US" dirty="0"/>
              <a:t> embedding – nx768 in size – n is the input length</a:t>
            </a:r>
          </a:p>
          <a:p>
            <a:r>
              <a:rPr lang="en-US" dirty="0"/>
              <a:t>Position embedding – we learn representation (bias) based on the position of the word in the phrase</a:t>
            </a:r>
          </a:p>
          <a:p>
            <a:r>
              <a:rPr lang="en-US" dirty="0"/>
              <a:t>Segment embedding – we try to predict each word which segment it belongs to (0 0 0 0 1 1 1)</a:t>
            </a:r>
          </a:p>
          <a:p>
            <a:endParaRPr lang="en-US" dirty="0"/>
          </a:p>
        </p:txBody>
      </p:sp>
      <p:sp>
        <p:nvSpPr>
          <p:cNvPr id="4" name="Slide Number Placeholder 3"/>
          <p:cNvSpPr>
            <a:spLocks noGrp="1"/>
          </p:cNvSpPr>
          <p:nvPr>
            <p:ph type="sldNum" sz="quarter" idx="5"/>
          </p:nvPr>
        </p:nvSpPr>
        <p:spPr/>
        <p:txBody>
          <a:bodyPr/>
          <a:lstStyle/>
          <a:p>
            <a:fld id="{93A88741-C06B-D649-B853-3504C5EAB5C2}" type="slidenum">
              <a:rPr lang="en-US" smtClean="0"/>
              <a:t>46</a:t>
            </a:fld>
            <a:endParaRPr lang="en-US"/>
          </a:p>
        </p:txBody>
      </p:sp>
    </p:spTree>
    <p:extLst>
      <p:ext uri="{BB962C8B-B14F-4D97-AF65-F5344CB8AC3E}">
        <p14:creationId xmlns:p14="http://schemas.microsoft.com/office/powerpoint/2010/main" val="3197993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p>
          <a:p>
            <a:r>
              <a:rPr lang="en-US" dirty="0"/>
              <a:t>Generalized Language Model [</a:t>
            </a:r>
            <a:r>
              <a:rPr lang="en-US" dirty="0" err="1"/>
              <a:t>Ganguly</a:t>
            </a:r>
            <a:r>
              <a:rPr lang="en-US" dirty="0"/>
              <a:t> et al., 2015]</a:t>
            </a:r>
          </a:p>
          <a:p>
            <a:r>
              <a:rPr lang="en-US" dirty="0"/>
              <a:t>Neural Translation Language Model [</a:t>
            </a:r>
            <a:r>
              <a:rPr lang="en-US" dirty="0" err="1"/>
              <a:t>Zuccon</a:t>
            </a:r>
            <a:r>
              <a:rPr lang="en-US" dirty="0"/>
              <a:t> et al., 2015]</a:t>
            </a:r>
          </a:p>
          <a:p>
            <a:r>
              <a:rPr lang="en-US" dirty="0"/>
              <a:t>Average term embeddings [Le and </a:t>
            </a:r>
            <a:r>
              <a:rPr lang="en-US" dirty="0" err="1"/>
              <a:t>Mikolov</a:t>
            </a:r>
            <a:r>
              <a:rPr lang="en-US" dirty="0"/>
              <a:t>, 2014, </a:t>
            </a:r>
            <a:r>
              <a:rPr lang="en-US" dirty="0" err="1"/>
              <a:t>Nalisnick</a:t>
            </a:r>
            <a:r>
              <a:rPr lang="en-US" dirty="0"/>
              <a:t> et al., 2016, Zamani and Croft, 2016, and others]</a:t>
            </a:r>
          </a:p>
          <a:p>
            <a:r>
              <a:rPr lang="en-US" dirty="0"/>
              <a:t>Word mover’s distance [</a:t>
            </a:r>
            <a:r>
              <a:rPr lang="en-US" dirty="0" err="1"/>
              <a:t>Kusner</a:t>
            </a:r>
            <a:r>
              <a:rPr lang="en-US" dirty="0"/>
              <a:t> et al., 2015, Guo et al., 2016]</a:t>
            </a:r>
          </a:p>
          <a:p>
            <a:endParaRPr lang="en-US" dirty="0"/>
          </a:p>
          <a:p>
            <a:r>
              <a:rPr lang="en-US" dirty="0"/>
              <a:t>(2)</a:t>
            </a:r>
          </a:p>
          <a:p>
            <a:endParaRPr lang="en-US" dirty="0"/>
          </a:p>
        </p:txBody>
      </p:sp>
      <p:sp>
        <p:nvSpPr>
          <p:cNvPr id="4" name="Slide Number Placeholder 3"/>
          <p:cNvSpPr>
            <a:spLocks noGrp="1"/>
          </p:cNvSpPr>
          <p:nvPr>
            <p:ph type="sldNum" sz="quarter" idx="5"/>
          </p:nvPr>
        </p:nvSpPr>
        <p:spPr/>
        <p:txBody>
          <a:bodyPr/>
          <a:lstStyle/>
          <a:p>
            <a:fld id="{93A88741-C06B-D649-B853-3504C5EAB5C2}" type="slidenum">
              <a:rPr lang="en-US" smtClean="0"/>
              <a:t>50</a:t>
            </a:fld>
            <a:endParaRPr lang="en-US"/>
          </a:p>
        </p:txBody>
      </p:sp>
    </p:spTree>
    <p:extLst>
      <p:ext uri="{BB962C8B-B14F-4D97-AF65-F5344CB8AC3E}">
        <p14:creationId xmlns:p14="http://schemas.microsoft.com/office/powerpoint/2010/main" val="1531909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p>
          <a:p>
            <a:r>
              <a:rPr lang="en-US" dirty="0"/>
              <a:t>Generalized Language Model [</a:t>
            </a:r>
            <a:r>
              <a:rPr lang="en-US" dirty="0" err="1"/>
              <a:t>Ganguly</a:t>
            </a:r>
            <a:r>
              <a:rPr lang="en-US" dirty="0"/>
              <a:t> et al., 2015]</a:t>
            </a:r>
          </a:p>
          <a:p>
            <a:r>
              <a:rPr lang="en-US" dirty="0"/>
              <a:t>Neural Translation Language Model [</a:t>
            </a:r>
            <a:r>
              <a:rPr lang="en-US" dirty="0" err="1"/>
              <a:t>Zuccon</a:t>
            </a:r>
            <a:r>
              <a:rPr lang="en-US" dirty="0"/>
              <a:t> et al., 2015]</a:t>
            </a:r>
          </a:p>
          <a:p>
            <a:r>
              <a:rPr lang="en-US" dirty="0"/>
              <a:t>Average term embeddings [Le and </a:t>
            </a:r>
            <a:r>
              <a:rPr lang="en-US" dirty="0" err="1"/>
              <a:t>Mikolov</a:t>
            </a:r>
            <a:r>
              <a:rPr lang="en-US" dirty="0"/>
              <a:t>, 2014, </a:t>
            </a:r>
            <a:r>
              <a:rPr lang="en-US" dirty="0" err="1"/>
              <a:t>Nalisnick</a:t>
            </a:r>
            <a:r>
              <a:rPr lang="en-US" dirty="0"/>
              <a:t> et al., 2016, Zamani and Croft, 2016, and others]</a:t>
            </a:r>
          </a:p>
          <a:p>
            <a:r>
              <a:rPr lang="en-US" dirty="0"/>
              <a:t>Word mover’s distance [</a:t>
            </a:r>
            <a:r>
              <a:rPr lang="en-US" dirty="0" err="1"/>
              <a:t>Kusner</a:t>
            </a:r>
            <a:r>
              <a:rPr lang="en-US" dirty="0"/>
              <a:t> et al., 2015, Guo et al., 2016]</a:t>
            </a:r>
          </a:p>
          <a:p>
            <a:endParaRPr lang="en-US" dirty="0"/>
          </a:p>
          <a:p>
            <a:r>
              <a:rPr lang="en-US" dirty="0"/>
              <a:t>(2)</a:t>
            </a:r>
          </a:p>
          <a:p>
            <a:endParaRPr lang="en-US" dirty="0"/>
          </a:p>
        </p:txBody>
      </p:sp>
      <p:sp>
        <p:nvSpPr>
          <p:cNvPr id="4" name="Slide Number Placeholder 3"/>
          <p:cNvSpPr>
            <a:spLocks noGrp="1"/>
          </p:cNvSpPr>
          <p:nvPr>
            <p:ph type="sldNum" sz="quarter" idx="5"/>
          </p:nvPr>
        </p:nvSpPr>
        <p:spPr/>
        <p:txBody>
          <a:bodyPr/>
          <a:lstStyle/>
          <a:p>
            <a:fld id="{93A88741-C06B-D649-B853-3504C5EAB5C2}" type="slidenum">
              <a:rPr lang="en-US" smtClean="0"/>
              <a:t>51</a:t>
            </a:fld>
            <a:endParaRPr lang="en-US"/>
          </a:p>
        </p:txBody>
      </p:sp>
    </p:spTree>
    <p:extLst>
      <p:ext uri="{BB962C8B-B14F-4D97-AF65-F5344CB8AC3E}">
        <p14:creationId xmlns:p14="http://schemas.microsoft.com/office/powerpoint/2010/main" val="3376225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Smoothing effect</a:t>
            </a:r>
          </a:p>
        </p:txBody>
      </p:sp>
      <p:sp>
        <p:nvSpPr>
          <p:cNvPr id="4" name="Slide Number Placeholder 3"/>
          <p:cNvSpPr>
            <a:spLocks noGrp="1"/>
          </p:cNvSpPr>
          <p:nvPr>
            <p:ph type="sldNum" sz="quarter" idx="5"/>
          </p:nvPr>
        </p:nvSpPr>
        <p:spPr/>
        <p:txBody>
          <a:bodyPr/>
          <a:lstStyle/>
          <a:p>
            <a:fld id="{93A88741-C06B-D649-B853-3504C5EAB5C2}" type="slidenum">
              <a:rPr lang="en-US" smtClean="0"/>
              <a:t>53</a:t>
            </a:fld>
            <a:endParaRPr lang="en-US"/>
          </a:p>
        </p:txBody>
      </p:sp>
    </p:spTree>
    <p:extLst>
      <p:ext uri="{BB962C8B-B14F-4D97-AF65-F5344CB8AC3E}">
        <p14:creationId xmlns:p14="http://schemas.microsoft.com/office/powerpoint/2010/main" val="4115800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Smoothing effect</a:t>
            </a:r>
          </a:p>
        </p:txBody>
      </p:sp>
      <p:sp>
        <p:nvSpPr>
          <p:cNvPr id="4" name="Slide Number Placeholder 3"/>
          <p:cNvSpPr>
            <a:spLocks noGrp="1"/>
          </p:cNvSpPr>
          <p:nvPr>
            <p:ph type="sldNum" sz="quarter" idx="5"/>
          </p:nvPr>
        </p:nvSpPr>
        <p:spPr/>
        <p:txBody>
          <a:bodyPr/>
          <a:lstStyle/>
          <a:p>
            <a:fld id="{93A88741-C06B-D649-B853-3504C5EAB5C2}" type="slidenum">
              <a:rPr lang="en-US" smtClean="0"/>
              <a:t>54</a:t>
            </a:fld>
            <a:endParaRPr lang="en-US"/>
          </a:p>
        </p:txBody>
      </p:sp>
    </p:spTree>
    <p:extLst>
      <p:ext uri="{BB962C8B-B14F-4D97-AF65-F5344CB8AC3E}">
        <p14:creationId xmlns:p14="http://schemas.microsoft.com/office/powerpoint/2010/main" val="3018003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F0B57-D812-2247-A976-ACC661B9E1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613D64-91F9-F34D-B105-2D69070357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AC136F-50FC-D340-AB9B-ABAB1B862C91}"/>
              </a:ext>
            </a:extLst>
          </p:cNvPr>
          <p:cNvSpPr>
            <a:spLocks noGrp="1"/>
          </p:cNvSpPr>
          <p:nvPr>
            <p:ph type="dt" sz="half" idx="10"/>
          </p:nvPr>
        </p:nvSpPr>
        <p:spPr/>
        <p:txBody>
          <a:bodyPr/>
          <a:lstStyle/>
          <a:p>
            <a:fld id="{AA178BCA-7916-574A-A293-03AFE4C2A4AF}" type="datetimeFigureOut">
              <a:rPr lang="en-US" smtClean="0"/>
              <a:t>2/9/20</a:t>
            </a:fld>
            <a:endParaRPr lang="en-US"/>
          </a:p>
        </p:txBody>
      </p:sp>
      <p:sp>
        <p:nvSpPr>
          <p:cNvPr id="5" name="Footer Placeholder 4">
            <a:extLst>
              <a:ext uri="{FF2B5EF4-FFF2-40B4-BE49-F238E27FC236}">
                <a16:creationId xmlns:a16="http://schemas.microsoft.com/office/drawing/2014/main" id="{740DB4D9-F5D0-1B48-B238-9030FAA9DA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609534-C286-3845-9E28-08422F24EF25}"/>
              </a:ext>
            </a:extLst>
          </p:cNvPr>
          <p:cNvSpPr>
            <a:spLocks noGrp="1"/>
          </p:cNvSpPr>
          <p:nvPr>
            <p:ph type="sldNum" sz="quarter" idx="12"/>
          </p:nvPr>
        </p:nvSpPr>
        <p:spPr/>
        <p:txBody>
          <a:bodyPr/>
          <a:lstStyle/>
          <a:p>
            <a:fld id="{7C16014C-C0D6-BA4D-9D86-47AC2DD921C8}" type="slidenum">
              <a:rPr lang="en-US" smtClean="0"/>
              <a:t>‹#›</a:t>
            </a:fld>
            <a:endParaRPr lang="en-US"/>
          </a:p>
        </p:txBody>
      </p:sp>
    </p:spTree>
    <p:extLst>
      <p:ext uri="{BB962C8B-B14F-4D97-AF65-F5344CB8AC3E}">
        <p14:creationId xmlns:p14="http://schemas.microsoft.com/office/powerpoint/2010/main" val="2443398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674D1-903B-254E-B44F-F9086EC9AB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A0546D-A7B0-5E46-8F87-BE80FEA75E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5F01A9-0696-5E48-B050-6BC86D69D9E7}"/>
              </a:ext>
            </a:extLst>
          </p:cNvPr>
          <p:cNvSpPr>
            <a:spLocks noGrp="1"/>
          </p:cNvSpPr>
          <p:nvPr>
            <p:ph type="dt" sz="half" idx="10"/>
          </p:nvPr>
        </p:nvSpPr>
        <p:spPr/>
        <p:txBody>
          <a:bodyPr/>
          <a:lstStyle/>
          <a:p>
            <a:fld id="{AA178BCA-7916-574A-A293-03AFE4C2A4AF}" type="datetimeFigureOut">
              <a:rPr lang="en-US" smtClean="0"/>
              <a:t>2/9/20</a:t>
            </a:fld>
            <a:endParaRPr lang="en-US"/>
          </a:p>
        </p:txBody>
      </p:sp>
      <p:sp>
        <p:nvSpPr>
          <p:cNvPr id="5" name="Footer Placeholder 4">
            <a:extLst>
              <a:ext uri="{FF2B5EF4-FFF2-40B4-BE49-F238E27FC236}">
                <a16:creationId xmlns:a16="http://schemas.microsoft.com/office/drawing/2014/main" id="{B9A1814D-F2ED-5746-BE5E-A2474C672C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31A43D-2B1E-7846-B4B4-3D87DE36954E}"/>
              </a:ext>
            </a:extLst>
          </p:cNvPr>
          <p:cNvSpPr>
            <a:spLocks noGrp="1"/>
          </p:cNvSpPr>
          <p:nvPr>
            <p:ph type="sldNum" sz="quarter" idx="12"/>
          </p:nvPr>
        </p:nvSpPr>
        <p:spPr/>
        <p:txBody>
          <a:bodyPr/>
          <a:lstStyle/>
          <a:p>
            <a:fld id="{7C16014C-C0D6-BA4D-9D86-47AC2DD921C8}" type="slidenum">
              <a:rPr lang="en-US" smtClean="0"/>
              <a:t>‹#›</a:t>
            </a:fld>
            <a:endParaRPr lang="en-US"/>
          </a:p>
        </p:txBody>
      </p:sp>
    </p:spTree>
    <p:extLst>
      <p:ext uri="{BB962C8B-B14F-4D97-AF65-F5344CB8AC3E}">
        <p14:creationId xmlns:p14="http://schemas.microsoft.com/office/powerpoint/2010/main" val="587320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28C03E-DCD2-3B4E-A841-84A35233B2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72D731-876A-304B-B92D-77D5C3DA70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A24D5C-BB6A-4C40-8E59-309C0FFB8A0A}"/>
              </a:ext>
            </a:extLst>
          </p:cNvPr>
          <p:cNvSpPr>
            <a:spLocks noGrp="1"/>
          </p:cNvSpPr>
          <p:nvPr>
            <p:ph type="dt" sz="half" idx="10"/>
          </p:nvPr>
        </p:nvSpPr>
        <p:spPr/>
        <p:txBody>
          <a:bodyPr/>
          <a:lstStyle/>
          <a:p>
            <a:fld id="{AA178BCA-7916-574A-A293-03AFE4C2A4AF}" type="datetimeFigureOut">
              <a:rPr lang="en-US" smtClean="0"/>
              <a:t>2/9/20</a:t>
            </a:fld>
            <a:endParaRPr lang="en-US"/>
          </a:p>
        </p:txBody>
      </p:sp>
      <p:sp>
        <p:nvSpPr>
          <p:cNvPr id="5" name="Footer Placeholder 4">
            <a:extLst>
              <a:ext uri="{FF2B5EF4-FFF2-40B4-BE49-F238E27FC236}">
                <a16:creationId xmlns:a16="http://schemas.microsoft.com/office/drawing/2014/main" id="{72002D04-8492-BF46-8A0E-E09F004FB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FE2D0A-7472-1143-8C8D-E1FD792EF1B7}"/>
              </a:ext>
            </a:extLst>
          </p:cNvPr>
          <p:cNvSpPr>
            <a:spLocks noGrp="1"/>
          </p:cNvSpPr>
          <p:nvPr>
            <p:ph type="sldNum" sz="quarter" idx="12"/>
          </p:nvPr>
        </p:nvSpPr>
        <p:spPr/>
        <p:txBody>
          <a:bodyPr/>
          <a:lstStyle/>
          <a:p>
            <a:fld id="{7C16014C-C0D6-BA4D-9D86-47AC2DD921C8}" type="slidenum">
              <a:rPr lang="en-US" smtClean="0"/>
              <a:t>‹#›</a:t>
            </a:fld>
            <a:endParaRPr lang="en-US"/>
          </a:p>
        </p:txBody>
      </p:sp>
    </p:spTree>
    <p:extLst>
      <p:ext uri="{BB962C8B-B14F-4D97-AF65-F5344CB8AC3E}">
        <p14:creationId xmlns:p14="http://schemas.microsoft.com/office/powerpoint/2010/main" val="3719501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40DBB-0BC3-5B4F-BC86-FDB7CA0705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793160-B9B7-324B-99B4-8E24B69102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BFDF18-EEF8-BD40-A6A1-FE79ADF6B6D0}"/>
              </a:ext>
            </a:extLst>
          </p:cNvPr>
          <p:cNvSpPr>
            <a:spLocks noGrp="1"/>
          </p:cNvSpPr>
          <p:nvPr>
            <p:ph type="dt" sz="half" idx="10"/>
          </p:nvPr>
        </p:nvSpPr>
        <p:spPr/>
        <p:txBody>
          <a:bodyPr/>
          <a:lstStyle/>
          <a:p>
            <a:fld id="{AA178BCA-7916-574A-A293-03AFE4C2A4AF}" type="datetimeFigureOut">
              <a:rPr lang="en-US" smtClean="0"/>
              <a:t>2/9/20</a:t>
            </a:fld>
            <a:endParaRPr lang="en-US"/>
          </a:p>
        </p:txBody>
      </p:sp>
      <p:sp>
        <p:nvSpPr>
          <p:cNvPr id="5" name="Footer Placeholder 4">
            <a:extLst>
              <a:ext uri="{FF2B5EF4-FFF2-40B4-BE49-F238E27FC236}">
                <a16:creationId xmlns:a16="http://schemas.microsoft.com/office/drawing/2014/main" id="{17237080-CB5A-B14D-A692-CFCA8F7578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69C805-A2D4-4B4A-9A3A-2BE2E8F2B252}"/>
              </a:ext>
            </a:extLst>
          </p:cNvPr>
          <p:cNvSpPr>
            <a:spLocks noGrp="1"/>
          </p:cNvSpPr>
          <p:nvPr>
            <p:ph type="sldNum" sz="quarter" idx="12"/>
          </p:nvPr>
        </p:nvSpPr>
        <p:spPr/>
        <p:txBody>
          <a:bodyPr/>
          <a:lstStyle/>
          <a:p>
            <a:fld id="{7C16014C-C0D6-BA4D-9D86-47AC2DD921C8}" type="slidenum">
              <a:rPr lang="en-US" smtClean="0"/>
              <a:t>‹#›</a:t>
            </a:fld>
            <a:endParaRPr lang="en-US"/>
          </a:p>
        </p:txBody>
      </p:sp>
    </p:spTree>
    <p:extLst>
      <p:ext uri="{BB962C8B-B14F-4D97-AF65-F5344CB8AC3E}">
        <p14:creationId xmlns:p14="http://schemas.microsoft.com/office/powerpoint/2010/main" val="2217122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41635-1AD6-774A-A98B-2B50CEAA58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1CC0CB-0BA2-474C-AA98-085483C0A3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42B69A-DA55-9045-9580-A708D99D9E53}"/>
              </a:ext>
            </a:extLst>
          </p:cNvPr>
          <p:cNvSpPr>
            <a:spLocks noGrp="1"/>
          </p:cNvSpPr>
          <p:nvPr>
            <p:ph type="dt" sz="half" idx="10"/>
          </p:nvPr>
        </p:nvSpPr>
        <p:spPr/>
        <p:txBody>
          <a:bodyPr/>
          <a:lstStyle/>
          <a:p>
            <a:fld id="{AA178BCA-7916-574A-A293-03AFE4C2A4AF}" type="datetimeFigureOut">
              <a:rPr lang="en-US" smtClean="0"/>
              <a:t>2/9/20</a:t>
            </a:fld>
            <a:endParaRPr lang="en-US"/>
          </a:p>
        </p:txBody>
      </p:sp>
      <p:sp>
        <p:nvSpPr>
          <p:cNvPr id="5" name="Footer Placeholder 4">
            <a:extLst>
              <a:ext uri="{FF2B5EF4-FFF2-40B4-BE49-F238E27FC236}">
                <a16:creationId xmlns:a16="http://schemas.microsoft.com/office/drawing/2014/main" id="{7824C94B-FC1D-9845-8495-73E1923FCC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49DB36-2E23-1B49-B937-A27B2103ABE1}"/>
              </a:ext>
            </a:extLst>
          </p:cNvPr>
          <p:cNvSpPr>
            <a:spLocks noGrp="1"/>
          </p:cNvSpPr>
          <p:nvPr>
            <p:ph type="sldNum" sz="quarter" idx="12"/>
          </p:nvPr>
        </p:nvSpPr>
        <p:spPr/>
        <p:txBody>
          <a:bodyPr/>
          <a:lstStyle/>
          <a:p>
            <a:fld id="{7C16014C-C0D6-BA4D-9D86-47AC2DD921C8}" type="slidenum">
              <a:rPr lang="en-US" smtClean="0"/>
              <a:t>‹#›</a:t>
            </a:fld>
            <a:endParaRPr lang="en-US"/>
          </a:p>
        </p:txBody>
      </p:sp>
    </p:spTree>
    <p:extLst>
      <p:ext uri="{BB962C8B-B14F-4D97-AF65-F5344CB8AC3E}">
        <p14:creationId xmlns:p14="http://schemas.microsoft.com/office/powerpoint/2010/main" val="4290895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D97DF-1544-434F-9419-F75AEA050F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E60EDA-4A9C-EA4E-9842-A28ACE4826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1C6AFE-962C-2C4E-B27D-68FB8D2829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483781-915C-8149-8789-65DB43CDDE9C}"/>
              </a:ext>
            </a:extLst>
          </p:cNvPr>
          <p:cNvSpPr>
            <a:spLocks noGrp="1"/>
          </p:cNvSpPr>
          <p:nvPr>
            <p:ph type="dt" sz="half" idx="10"/>
          </p:nvPr>
        </p:nvSpPr>
        <p:spPr/>
        <p:txBody>
          <a:bodyPr/>
          <a:lstStyle/>
          <a:p>
            <a:fld id="{AA178BCA-7916-574A-A293-03AFE4C2A4AF}" type="datetimeFigureOut">
              <a:rPr lang="en-US" smtClean="0"/>
              <a:t>2/9/20</a:t>
            </a:fld>
            <a:endParaRPr lang="en-US"/>
          </a:p>
        </p:txBody>
      </p:sp>
      <p:sp>
        <p:nvSpPr>
          <p:cNvPr id="6" name="Footer Placeholder 5">
            <a:extLst>
              <a:ext uri="{FF2B5EF4-FFF2-40B4-BE49-F238E27FC236}">
                <a16:creationId xmlns:a16="http://schemas.microsoft.com/office/drawing/2014/main" id="{F7850ED9-8D83-4048-996A-B72738AE86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E01579-FB94-EE48-8C68-89046BD0C564}"/>
              </a:ext>
            </a:extLst>
          </p:cNvPr>
          <p:cNvSpPr>
            <a:spLocks noGrp="1"/>
          </p:cNvSpPr>
          <p:nvPr>
            <p:ph type="sldNum" sz="quarter" idx="12"/>
          </p:nvPr>
        </p:nvSpPr>
        <p:spPr/>
        <p:txBody>
          <a:bodyPr/>
          <a:lstStyle/>
          <a:p>
            <a:fld id="{7C16014C-C0D6-BA4D-9D86-47AC2DD921C8}" type="slidenum">
              <a:rPr lang="en-US" smtClean="0"/>
              <a:t>‹#›</a:t>
            </a:fld>
            <a:endParaRPr lang="en-US"/>
          </a:p>
        </p:txBody>
      </p:sp>
    </p:spTree>
    <p:extLst>
      <p:ext uri="{BB962C8B-B14F-4D97-AF65-F5344CB8AC3E}">
        <p14:creationId xmlns:p14="http://schemas.microsoft.com/office/powerpoint/2010/main" val="310860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0F72D-93F9-9C44-A465-1BA852C58D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4032AE-636F-AB4C-848E-EE867CFFD3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FA6D2D-CAEF-9345-9C91-F593CE8A9E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49CE2F-966D-2349-8349-C90014A5F5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6FDBB6-06A2-694B-BE1E-E73F1A04D7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674565-D690-034C-B213-CF4630E686AC}"/>
              </a:ext>
            </a:extLst>
          </p:cNvPr>
          <p:cNvSpPr>
            <a:spLocks noGrp="1"/>
          </p:cNvSpPr>
          <p:nvPr>
            <p:ph type="dt" sz="half" idx="10"/>
          </p:nvPr>
        </p:nvSpPr>
        <p:spPr/>
        <p:txBody>
          <a:bodyPr/>
          <a:lstStyle/>
          <a:p>
            <a:fld id="{AA178BCA-7916-574A-A293-03AFE4C2A4AF}" type="datetimeFigureOut">
              <a:rPr lang="en-US" smtClean="0"/>
              <a:t>2/9/20</a:t>
            </a:fld>
            <a:endParaRPr lang="en-US"/>
          </a:p>
        </p:txBody>
      </p:sp>
      <p:sp>
        <p:nvSpPr>
          <p:cNvPr id="8" name="Footer Placeholder 7">
            <a:extLst>
              <a:ext uri="{FF2B5EF4-FFF2-40B4-BE49-F238E27FC236}">
                <a16:creationId xmlns:a16="http://schemas.microsoft.com/office/drawing/2014/main" id="{D24E93AC-1360-2843-82B1-D937C66222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943A66-2520-544D-907A-686F0C571461}"/>
              </a:ext>
            </a:extLst>
          </p:cNvPr>
          <p:cNvSpPr>
            <a:spLocks noGrp="1"/>
          </p:cNvSpPr>
          <p:nvPr>
            <p:ph type="sldNum" sz="quarter" idx="12"/>
          </p:nvPr>
        </p:nvSpPr>
        <p:spPr/>
        <p:txBody>
          <a:bodyPr/>
          <a:lstStyle/>
          <a:p>
            <a:fld id="{7C16014C-C0D6-BA4D-9D86-47AC2DD921C8}" type="slidenum">
              <a:rPr lang="en-US" smtClean="0"/>
              <a:t>‹#›</a:t>
            </a:fld>
            <a:endParaRPr lang="en-US"/>
          </a:p>
        </p:txBody>
      </p:sp>
    </p:spTree>
    <p:extLst>
      <p:ext uri="{BB962C8B-B14F-4D97-AF65-F5344CB8AC3E}">
        <p14:creationId xmlns:p14="http://schemas.microsoft.com/office/powerpoint/2010/main" val="1852594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510DA-716A-7649-AE4B-B0029C6046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E418AD-9DB3-B448-9556-B2F9E99BDA3D}"/>
              </a:ext>
            </a:extLst>
          </p:cNvPr>
          <p:cNvSpPr>
            <a:spLocks noGrp="1"/>
          </p:cNvSpPr>
          <p:nvPr>
            <p:ph type="dt" sz="half" idx="10"/>
          </p:nvPr>
        </p:nvSpPr>
        <p:spPr/>
        <p:txBody>
          <a:bodyPr/>
          <a:lstStyle/>
          <a:p>
            <a:fld id="{AA178BCA-7916-574A-A293-03AFE4C2A4AF}" type="datetimeFigureOut">
              <a:rPr lang="en-US" smtClean="0"/>
              <a:t>2/9/20</a:t>
            </a:fld>
            <a:endParaRPr lang="en-US"/>
          </a:p>
        </p:txBody>
      </p:sp>
      <p:sp>
        <p:nvSpPr>
          <p:cNvPr id="4" name="Footer Placeholder 3">
            <a:extLst>
              <a:ext uri="{FF2B5EF4-FFF2-40B4-BE49-F238E27FC236}">
                <a16:creationId xmlns:a16="http://schemas.microsoft.com/office/drawing/2014/main" id="{4479E33F-85FD-5F4C-8C3B-32A19D0AF0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F3759C-71BF-C249-ADEB-481B144FC686}"/>
              </a:ext>
            </a:extLst>
          </p:cNvPr>
          <p:cNvSpPr>
            <a:spLocks noGrp="1"/>
          </p:cNvSpPr>
          <p:nvPr>
            <p:ph type="sldNum" sz="quarter" idx="12"/>
          </p:nvPr>
        </p:nvSpPr>
        <p:spPr/>
        <p:txBody>
          <a:bodyPr/>
          <a:lstStyle/>
          <a:p>
            <a:fld id="{7C16014C-C0D6-BA4D-9D86-47AC2DD921C8}" type="slidenum">
              <a:rPr lang="en-US" smtClean="0"/>
              <a:t>‹#›</a:t>
            </a:fld>
            <a:endParaRPr lang="en-US"/>
          </a:p>
        </p:txBody>
      </p:sp>
    </p:spTree>
    <p:extLst>
      <p:ext uri="{BB962C8B-B14F-4D97-AF65-F5344CB8AC3E}">
        <p14:creationId xmlns:p14="http://schemas.microsoft.com/office/powerpoint/2010/main" val="1928258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DA2E46-A5A2-EE40-83EF-EF02BB60DC6B}"/>
              </a:ext>
            </a:extLst>
          </p:cNvPr>
          <p:cNvSpPr>
            <a:spLocks noGrp="1"/>
          </p:cNvSpPr>
          <p:nvPr>
            <p:ph type="dt" sz="half" idx="10"/>
          </p:nvPr>
        </p:nvSpPr>
        <p:spPr/>
        <p:txBody>
          <a:bodyPr/>
          <a:lstStyle/>
          <a:p>
            <a:fld id="{AA178BCA-7916-574A-A293-03AFE4C2A4AF}" type="datetimeFigureOut">
              <a:rPr lang="en-US" smtClean="0"/>
              <a:t>2/9/20</a:t>
            </a:fld>
            <a:endParaRPr lang="en-US"/>
          </a:p>
        </p:txBody>
      </p:sp>
      <p:sp>
        <p:nvSpPr>
          <p:cNvPr id="3" name="Footer Placeholder 2">
            <a:extLst>
              <a:ext uri="{FF2B5EF4-FFF2-40B4-BE49-F238E27FC236}">
                <a16:creationId xmlns:a16="http://schemas.microsoft.com/office/drawing/2014/main" id="{91E1BAC3-A17E-864E-9971-6ED8FD9F47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F5656F-BDCC-3C4A-B3B6-5B3A28A251E6}"/>
              </a:ext>
            </a:extLst>
          </p:cNvPr>
          <p:cNvSpPr>
            <a:spLocks noGrp="1"/>
          </p:cNvSpPr>
          <p:nvPr>
            <p:ph type="sldNum" sz="quarter" idx="12"/>
          </p:nvPr>
        </p:nvSpPr>
        <p:spPr/>
        <p:txBody>
          <a:bodyPr/>
          <a:lstStyle/>
          <a:p>
            <a:fld id="{7C16014C-C0D6-BA4D-9D86-47AC2DD921C8}" type="slidenum">
              <a:rPr lang="en-US" smtClean="0"/>
              <a:t>‹#›</a:t>
            </a:fld>
            <a:endParaRPr lang="en-US"/>
          </a:p>
        </p:txBody>
      </p:sp>
    </p:spTree>
    <p:extLst>
      <p:ext uri="{BB962C8B-B14F-4D97-AF65-F5344CB8AC3E}">
        <p14:creationId xmlns:p14="http://schemas.microsoft.com/office/powerpoint/2010/main" val="41747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37550-D8EC-6D4E-A2FD-8BA6B6D859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115A19-180C-F943-BE48-CE3D29E27D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6905D7-97C3-8246-8FEF-EEB5815594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60513D-E044-2949-98A5-1C51189D9683}"/>
              </a:ext>
            </a:extLst>
          </p:cNvPr>
          <p:cNvSpPr>
            <a:spLocks noGrp="1"/>
          </p:cNvSpPr>
          <p:nvPr>
            <p:ph type="dt" sz="half" idx="10"/>
          </p:nvPr>
        </p:nvSpPr>
        <p:spPr/>
        <p:txBody>
          <a:bodyPr/>
          <a:lstStyle/>
          <a:p>
            <a:fld id="{AA178BCA-7916-574A-A293-03AFE4C2A4AF}" type="datetimeFigureOut">
              <a:rPr lang="en-US" smtClean="0"/>
              <a:t>2/9/20</a:t>
            </a:fld>
            <a:endParaRPr lang="en-US"/>
          </a:p>
        </p:txBody>
      </p:sp>
      <p:sp>
        <p:nvSpPr>
          <p:cNvPr id="6" name="Footer Placeholder 5">
            <a:extLst>
              <a:ext uri="{FF2B5EF4-FFF2-40B4-BE49-F238E27FC236}">
                <a16:creationId xmlns:a16="http://schemas.microsoft.com/office/drawing/2014/main" id="{E2460829-1F5F-E14C-AB1E-6B7A5212D6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60931F-E4A1-0A4D-9A44-DE7A1CD6C6C7}"/>
              </a:ext>
            </a:extLst>
          </p:cNvPr>
          <p:cNvSpPr>
            <a:spLocks noGrp="1"/>
          </p:cNvSpPr>
          <p:nvPr>
            <p:ph type="sldNum" sz="quarter" idx="12"/>
          </p:nvPr>
        </p:nvSpPr>
        <p:spPr/>
        <p:txBody>
          <a:bodyPr/>
          <a:lstStyle/>
          <a:p>
            <a:fld id="{7C16014C-C0D6-BA4D-9D86-47AC2DD921C8}" type="slidenum">
              <a:rPr lang="en-US" smtClean="0"/>
              <a:t>‹#›</a:t>
            </a:fld>
            <a:endParaRPr lang="en-US"/>
          </a:p>
        </p:txBody>
      </p:sp>
    </p:spTree>
    <p:extLst>
      <p:ext uri="{BB962C8B-B14F-4D97-AF65-F5344CB8AC3E}">
        <p14:creationId xmlns:p14="http://schemas.microsoft.com/office/powerpoint/2010/main" val="96026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F0FB2-46D7-8E4C-BE27-78B6659704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8111C2-2F04-1B48-8992-94782FDF8E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C04A61-9FFE-6049-8F6D-EDCEE15BA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0FC96A-ACB8-EA40-AFBE-042DC10712E4}"/>
              </a:ext>
            </a:extLst>
          </p:cNvPr>
          <p:cNvSpPr>
            <a:spLocks noGrp="1"/>
          </p:cNvSpPr>
          <p:nvPr>
            <p:ph type="dt" sz="half" idx="10"/>
          </p:nvPr>
        </p:nvSpPr>
        <p:spPr/>
        <p:txBody>
          <a:bodyPr/>
          <a:lstStyle/>
          <a:p>
            <a:fld id="{AA178BCA-7916-574A-A293-03AFE4C2A4AF}" type="datetimeFigureOut">
              <a:rPr lang="en-US" smtClean="0"/>
              <a:t>2/9/20</a:t>
            </a:fld>
            <a:endParaRPr lang="en-US"/>
          </a:p>
        </p:txBody>
      </p:sp>
      <p:sp>
        <p:nvSpPr>
          <p:cNvPr id="6" name="Footer Placeholder 5">
            <a:extLst>
              <a:ext uri="{FF2B5EF4-FFF2-40B4-BE49-F238E27FC236}">
                <a16:creationId xmlns:a16="http://schemas.microsoft.com/office/drawing/2014/main" id="{2FAF220A-EA1B-5640-BD7F-F0E431CE7E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AFCCF2-FA14-BD4E-A899-3A1A8D01270C}"/>
              </a:ext>
            </a:extLst>
          </p:cNvPr>
          <p:cNvSpPr>
            <a:spLocks noGrp="1"/>
          </p:cNvSpPr>
          <p:nvPr>
            <p:ph type="sldNum" sz="quarter" idx="12"/>
          </p:nvPr>
        </p:nvSpPr>
        <p:spPr/>
        <p:txBody>
          <a:bodyPr/>
          <a:lstStyle/>
          <a:p>
            <a:fld id="{7C16014C-C0D6-BA4D-9D86-47AC2DD921C8}" type="slidenum">
              <a:rPr lang="en-US" smtClean="0"/>
              <a:t>‹#›</a:t>
            </a:fld>
            <a:endParaRPr lang="en-US"/>
          </a:p>
        </p:txBody>
      </p:sp>
    </p:spTree>
    <p:extLst>
      <p:ext uri="{BB962C8B-B14F-4D97-AF65-F5344CB8AC3E}">
        <p14:creationId xmlns:p14="http://schemas.microsoft.com/office/powerpoint/2010/main" val="1463459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362EAF-1803-4D41-9988-38A27F1AEA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3835F9C-1C51-1548-9DBD-44F590282C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7665055-1163-1E4A-AC5D-B36FC472E4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178BCA-7916-574A-A293-03AFE4C2A4AF}" type="datetimeFigureOut">
              <a:rPr lang="en-US" smtClean="0"/>
              <a:t>2/9/20</a:t>
            </a:fld>
            <a:endParaRPr lang="en-US"/>
          </a:p>
        </p:txBody>
      </p:sp>
      <p:sp>
        <p:nvSpPr>
          <p:cNvPr id="5" name="Footer Placeholder 4">
            <a:extLst>
              <a:ext uri="{FF2B5EF4-FFF2-40B4-BE49-F238E27FC236}">
                <a16:creationId xmlns:a16="http://schemas.microsoft.com/office/drawing/2014/main" id="{AA29A501-955D-7546-B85C-F4B4DC7928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30AF0C-E018-4B42-BA7A-1E3A82FEC8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16014C-C0D6-BA4D-9D86-47AC2DD921C8}" type="slidenum">
              <a:rPr lang="en-US" smtClean="0"/>
              <a:t>‹#›</a:t>
            </a:fld>
            <a:endParaRPr lang="en-US"/>
          </a:p>
        </p:txBody>
      </p:sp>
    </p:spTree>
    <p:extLst>
      <p:ext uri="{BB962C8B-B14F-4D97-AF65-F5344CB8AC3E}">
        <p14:creationId xmlns:p14="http://schemas.microsoft.com/office/powerpoint/2010/main" val="218140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badi MT Condensed Light" panose="020B03060301010101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MT Condensed Light" panose="020B03060301010101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MT Condensed Light" panose="020B03060301010101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MT Condensed Light" panose="020B03060301010101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MT Condensed Light" panose="020B03060301010101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MT Condensed Light" panose="020B03060301010101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en-us/research/publication/introduction-neural-information-retrieval/" TargetMode="External"/><Relationship Id="rId2" Type="http://schemas.openxmlformats.org/officeDocument/2006/relationships/hyperlink" Target="https://www.slideshare.net/BhaskarMitra3/deep-learning-for-search-204326329" TargetMode="External"/><Relationship Id="rId1" Type="http://schemas.openxmlformats.org/officeDocument/2006/relationships/slideLayout" Target="../slideLayouts/slideLayout2.xml"/><Relationship Id="rId4" Type="http://schemas.openxmlformats.org/officeDocument/2006/relationships/hyperlink" Target="https://microsoft.github.io/TREC-2019-Deep-Learnin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jalammar.github.io/illustrated-bert/"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msropendata.com/datasets/30a504b0-cff2-4d4a-864f-3bc9a66f9d7e"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github.com/bmitra-msft/NDRM/blob/master/notebooks/Duet.ipynb"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48400-7E0B-D444-8B93-4D10C4E4491F}"/>
              </a:ext>
            </a:extLst>
          </p:cNvPr>
          <p:cNvSpPr>
            <a:spLocks noGrp="1"/>
          </p:cNvSpPr>
          <p:nvPr>
            <p:ph type="ctrTitle"/>
          </p:nvPr>
        </p:nvSpPr>
        <p:spPr/>
        <p:txBody>
          <a:bodyPr>
            <a:normAutofit fontScale="90000"/>
          </a:bodyPr>
          <a:lstStyle/>
          <a:p>
            <a:r>
              <a:rPr lang="en-US" dirty="0">
                <a:latin typeface="Abadi MT Condensed Light" panose="020B0306030101010103" pitchFamily="34" charset="77"/>
              </a:rPr>
              <a:t>Deep Learning for Search</a:t>
            </a:r>
            <a:br>
              <a:rPr lang="en-US" dirty="0">
                <a:latin typeface="Abadi MT Condensed Light" panose="020B0306030101010103" pitchFamily="34" charset="77"/>
              </a:rPr>
            </a:br>
            <a:r>
              <a:rPr lang="en-US" dirty="0">
                <a:latin typeface="Abadi MT Condensed Light" panose="020B0306030101010103" pitchFamily="34" charset="77"/>
              </a:rPr>
              <a:t>(a.k.a. “Neural Information Retrieval”)</a:t>
            </a:r>
          </a:p>
        </p:txBody>
      </p:sp>
      <p:sp>
        <p:nvSpPr>
          <p:cNvPr id="3" name="Subtitle 2">
            <a:extLst>
              <a:ext uri="{FF2B5EF4-FFF2-40B4-BE49-F238E27FC236}">
                <a16:creationId xmlns:a16="http://schemas.microsoft.com/office/drawing/2014/main" id="{DB9B0F25-8377-8A4E-BDC4-E3BE61335ED0}"/>
              </a:ext>
            </a:extLst>
          </p:cNvPr>
          <p:cNvSpPr>
            <a:spLocks noGrp="1"/>
          </p:cNvSpPr>
          <p:nvPr>
            <p:ph type="subTitle" idx="1"/>
          </p:nvPr>
        </p:nvSpPr>
        <p:spPr/>
        <p:txBody>
          <a:bodyPr>
            <a:normAutofit lnSpcReduction="10000"/>
          </a:bodyPr>
          <a:lstStyle/>
          <a:p>
            <a:endParaRPr lang="en-US" dirty="0">
              <a:latin typeface="Abadi MT Condensed Light" panose="020B0306030101010103" pitchFamily="34" charset="77"/>
            </a:endParaRPr>
          </a:p>
          <a:p>
            <a:r>
              <a:rPr lang="en-US" dirty="0">
                <a:latin typeface="Abadi MT Condensed Light" panose="020B0306030101010103" pitchFamily="34" charset="77"/>
              </a:rPr>
              <a:t>Eran </a:t>
            </a:r>
            <a:r>
              <a:rPr lang="en-US" dirty="0" err="1">
                <a:latin typeface="Abadi MT Condensed Light" panose="020B0306030101010103" pitchFamily="34" charset="77"/>
              </a:rPr>
              <a:t>Fainman</a:t>
            </a:r>
            <a:endParaRPr lang="en-US" dirty="0">
              <a:latin typeface="Abadi MT Condensed Light" panose="020B0306030101010103" pitchFamily="34" charset="77"/>
            </a:endParaRPr>
          </a:p>
          <a:p>
            <a:r>
              <a:rPr lang="en-US" dirty="0">
                <a:latin typeface="Abadi MT Condensed Light" panose="020B0306030101010103" pitchFamily="34" charset="77"/>
              </a:rPr>
              <a:t>Machine Learning Engineer, Alexa Shopping, Amazon, IL</a:t>
            </a:r>
          </a:p>
          <a:p>
            <a:r>
              <a:rPr lang="en-US" dirty="0">
                <a:latin typeface="Abadi MT Condensed Light" panose="020B0306030101010103" pitchFamily="34" charset="77"/>
              </a:rPr>
              <a:t>    </a:t>
            </a:r>
            <a:r>
              <a:rPr lang="en-US" dirty="0" err="1">
                <a:latin typeface="Abadi MT Condensed Light" panose="020B0306030101010103" pitchFamily="34" charset="77"/>
              </a:rPr>
              <a:t>eranfa@amazon.com</a:t>
            </a:r>
            <a:endParaRPr lang="en-US" dirty="0">
              <a:latin typeface="Abadi MT Condensed Light" panose="020B0306030101010103" pitchFamily="34" charset="77"/>
            </a:endParaRPr>
          </a:p>
          <a:p>
            <a:endParaRPr lang="en-US" dirty="0">
              <a:latin typeface="Abadi MT Condensed Light" panose="020B0306030101010103" pitchFamily="34" charset="77"/>
            </a:endParaRPr>
          </a:p>
        </p:txBody>
      </p:sp>
      <p:pic>
        <p:nvPicPr>
          <p:cNvPr id="5" name="Picture 4">
            <a:extLst>
              <a:ext uri="{FF2B5EF4-FFF2-40B4-BE49-F238E27FC236}">
                <a16:creationId xmlns:a16="http://schemas.microsoft.com/office/drawing/2014/main" id="{842F53A0-C313-1A4A-8B73-6F53916128AD}"/>
              </a:ext>
            </a:extLst>
          </p:cNvPr>
          <p:cNvPicPr>
            <a:picLocks noChangeAspect="1"/>
          </p:cNvPicPr>
          <p:nvPr/>
        </p:nvPicPr>
        <p:blipFill>
          <a:blip r:embed="rId2"/>
          <a:stretch>
            <a:fillRect/>
          </a:stretch>
        </p:blipFill>
        <p:spPr>
          <a:xfrm>
            <a:off x="4773321" y="4934416"/>
            <a:ext cx="276239" cy="278780"/>
          </a:xfrm>
          <a:prstGeom prst="rect">
            <a:avLst/>
          </a:prstGeom>
        </p:spPr>
      </p:pic>
    </p:spTree>
    <p:extLst>
      <p:ext uri="{BB962C8B-B14F-4D97-AF65-F5344CB8AC3E}">
        <p14:creationId xmlns:p14="http://schemas.microsoft.com/office/powerpoint/2010/main" val="2301986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EC625-4EC8-5845-B04B-4A4B74F17A45}"/>
              </a:ext>
            </a:extLst>
          </p:cNvPr>
          <p:cNvSpPr>
            <a:spLocks noGrp="1"/>
          </p:cNvSpPr>
          <p:nvPr>
            <p:ph type="title"/>
          </p:nvPr>
        </p:nvSpPr>
        <p:spPr/>
        <p:txBody>
          <a:bodyPr/>
          <a:lstStyle/>
          <a:p>
            <a:r>
              <a:rPr lang="en-US" dirty="0"/>
              <a:t>IR Basic Elements</a:t>
            </a:r>
          </a:p>
        </p:txBody>
      </p:sp>
      <p:sp>
        <p:nvSpPr>
          <p:cNvPr id="3" name="Content Placeholder 2">
            <a:extLst>
              <a:ext uri="{FF2B5EF4-FFF2-40B4-BE49-F238E27FC236}">
                <a16:creationId xmlns:a16="http://schemas.microsoft.com/office/drawing/2014/main" id="{9A9D561F-288F-B243-85A7-374DD5F458B9}"/>
              </a:ext>
            </a:extLst>
          </p:cNvPr>
          <p:cNvSpPr>
            <a:spLocks noGrp="1"/>
          </p:cNvSpPr>
          <p:nvPr>
            <p:ph idx="1"/>
          </p:nvPr>
        </p:nvSpPr>
        <p:spPr/>
        <p:txBody>
          <a:bodyPr/>
          <a:lstStyle/>
          <a:p>
            <a:pPr marL="0" indent="0">
              <a:buNone/>
            </a:pPr>
            <a:r>
              <a:rPr lang="en-US" dirty="0">
                <a:solidFill>
                  <a:schemeClr val="bg2">
                    <a:lumMod val="50000"/>
                  </a:schemeClr>
                </a:solidFill>
              </a:rPr>
              <a:t>Term frequency</a:t>
            </a:r>
          </a:p>
          <a:p>
            <a:pPr marL="0" indent="0">
              <a:buNone/>
            </a:pPr>
            <a:r>
              <a:rPr lang="en-US" b="1" dirty="0"/>
              <a:t>Term weighting</a:t>
            </a:r>
          </a:p>
          <a:p>
            <a:pPr marL="0" indent="0">
              <a:buNone/>
            </a:pPr>
            <a:r>
              <a:rPr lang="en-US" dirty="0">
                <a:solidFill>
                  <a:schemeClr val="bg2">
                    <a:lumMod val="50000"/>
                  </a:schemeClr>
                </a:solidFill>
              </a:rPr>
              <a:t>Term saturation</a:t>
            </a:r>
          </a:p>
          <a:p>
            <a:pPr marL="0" indent="0">
              <a:buNone/>
            </a:pPr>
            <a:r>
              <a:rPr lang="en-US" dirty="0">
                <a:solidFill>
                  <a:schemeClr val="bg2">
                    <a:lumMod val="50000"/>
                  </a:schemeClr>
                </a:solidFill>
              </a:rPr>
              <a:t>Document length</a:t>
            </a:r>
          </a:p>
          <a:p>
            <a:pPr marL="0" indent="0">
              <a:buNone/>
            </a:pPr>
            <a:r>
              <a:rPr lang="en-US" dirty="0">
                <a:solidFill>
                  <a:schemeClr val="bg2">
                    <a:lumMod val="50000"/>
                  </a:schemeClr>
                </a:solidFill>
              </a:rPr>
              <a:t>Term proximity</a:t>
            </a:r>
          </a:p>
          <a:p>
            <a:pPr marL="0" indent="0">
              <a:buNone/>
            </a:pPr>
            <a:r>
              <a:rPr lang="en-US" dirty="0">
                <a:solidFill>
                  <a:schemeClr val="bg2">
                    <a:lumMod val="50000"/>
                  </a:schemeClr>
                </a:solidFill>
              </a:rPr>
              <a:t>Term position</a:t>
            </a:r>
          </a:p>
          <a:p>
            <a:pPr marL="0" indent="0">
              <a:buNone/>
            </a:pPr>
            <a:r>
              <a:rPr lang="en-US" dirty="0">
                <a:solidFill>
                  <a:schemeClr val="bg2">
                    <a:lumMod val="50000"/>
                  </a:schemeClr>
                </a:solidFill>
              </a:rPr>
              <a:t>Vocabulary mismatch</a:t>
            </a:r>
          </a:p>
          <a:p>
            <a:pPr marL="0" indent="0">
              <a:buNone/>
            </a:pPr>
            <a:r>
              <a:rPr lang="en-US" dirty="0">
                <a:solidFill>
                  <a:schemeClr val="bg2">
                    <a:lumMod val="50000"/>
                  </a:schemeClr>
                </a:solidFill>
              </a:rPr>
              <a:t>Term aboutness</a:t>
            </a:r>
          </a:p>
        </p:txBody>
      </p:sp>
      <p:pic>
        <p:nvPicPr>
          <p:cNvPr id="5" name="Picture 4">
            <a:extLst>
              <a:ext uri="{FF2B5EF4-FFF2-40B4-BE49-F238E27FC236}">
                <a16:creationId xmlns:a16="http://schemas.microsoft.com/office/drawing/2014/main" id="{CBEFF792-3E79-424C-974D-7E2F83AA3320}"/>
              </a:ext>
            </a:extLst>
          </p:cNvPr>
          <p:cNvPicPr>
            <a:picLocks noChangeAspect="1"/>
          </p:cNvPicPr>
          <p:nvPr/>
        </p:nvPicPr>
        <p:blipFill>
          <a:blip r:embed="rId2"/>
          <a:stretch>
            <a:fillRect/>
          </a:stretch>
        </p:blipFill>
        <p:spPr>
          <a:xfrm>
            <a:off x="5032000" y="1233954"/>
            <a:ext cx="6664699" cy="4841875"/>
          </a:xfrm>
          <a:prstGeom prst="rect">
            <a:avLst/>
          </a:prstGeom>
        </p:spPr>
      </p:pic>
    </p:spTree>
    <p:extLst>
      <p:ext uri="{BB962C8B-B14F-4D97-AF65-F5344CB8AC3E}">
        <p14:creationId xmlns:p14="http://schemas.microsoft.com/office/powerpoint/2010/main" val="3750880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EC625-4EC8-5845-B04B-4A4B74F17A45}"/>
              </a:ext>
            </a:extLst>
          </p:cNvPr>
          <p:cNvSpPr>
            <a:spLocks noGrp="1"/>
          </p:cNvSpPr>
          <p:nvPr>
            <p:ph type="title"/>
          </p:nvPr>
        </p:nvSpPr>
        <p:spPr/>
        <p:txBody>
          <a:bodyPr/>
          <a:lstStyle/>
          <a:p>
            <a:r>
              <a:rPr lang="en-US" dirty="0"/>
              <a:t>IR Basic Elements</a:t>
            </a:r>
          </a:p>
        </p:txBody>
      </p:sp>
      <p:sp>
        <p:nvSpPr>
          <p:cNvPr id="3" name="Content Placeholder 2">
            <a:extLst>
              <a:ext uri="{FF2B5EF4-FFF2-40B4-BE49-F238E27FC236}">
                <a16:creationId xmlns:a16="http://schemas.microsoft.com/office/drawing/2014/main" id="{9A9D561F-288F-B243-85A7-374DD5F458B9}"/>
              </a:ext>
            </a:extLst>
          </p:cNvPr>
          <p:cNvSpPr>
            <a:spLocks noGrp="1"/>
          </p:cNvSpPr>
          <p:nvPr>
            <p:ph idx="1"/>
          </p:nvPr>
        </p:nvSpPr>
        <p:spPr/>
        <p:txBody>
          <a:bodyPr/>
          <a:lstStyle/>
          <a:p>
            <a:pPr marL="0" indent="0">
              <a:buNone/>
            </a:pPr>
            <a:r>
              <a:rPr lang="en-US" dirty="0">
                <a:solidFill>
                  <a:schemeClr val="bg2">
                    <a:lumMod val="50000"/>
                  </a:schemeClr>
                </a:solidFill>
              </a:rPr>
              <a:t>Term frequency</a:t>
            </a:r>
          </a:p>
          <a:p>
            <a:pPr marL="0" indent="0">
              <a:buNone/>
            </a:pPr>
            <a:r>
              <a:rPr lang="en-US" dirty="0">
                <a:solidFill>
                  <a:schemeClr val="bg2">
                    <a:lumMod val="50000"/>
                  </a:schemeClr>
                </a:solidFill>
              </a:rPr>
              <a:t>Term weighting</a:t>
            </a:r>
          </a:p>
          <a:p>
            <a:pPr marL="0" indent="0">
              <a:buNone/>
            </a:pPr>
            <a:r>
              <a:rPr lang="en-US" b="1" dirty="0"/>
              <a:t>Term saturation</a:t>
            </a:r>
          </a:p>
          <a:p>
            <a:pPr marL="0" indent="0">
              <a:buNone/>
            </a:pPr>
            <a:r>
              <a:rPr lang="en-US" dirty="0">
                <a:solidFill>
                  <a:schemeClr val="bg2">
                    <a:lumMod val="50000"/>
                  </a:schemeClr>
                </a:solidFill>
              </a:rPr>
              <a:t>Document length</a:t>
            </a:r>
          </a:p>
          <a:p>
            <a:pPr marL="0" indent="0">
              <a:buNone/>
            </a:pPr>
            <a:r>
              <a:rPr lang="en-US" dirty="0">
                <a:solidFill>
                  <a:schemeClr val="bg2">
                    <a:lumMod val="50000"/>
                  </a:schemeClr>
                </a:solidFill>
              </a:rPr>
              <a:t>Term proximity</a:t>
            </a:r>
          </a:p>
          <a:p>
            <a:pPr marL="0" indent="0">
              <a:buNone/>
            </a:pPr>
            <a:r>
              <a:rPr lang="en-US" dirty="0">
                <a:solidFill>
                  <a:schemeClr val="bg2">
                    <a:lumMod val="50000"/>
                  </a:schemeClr>
                </a:solidFill>
              </a:rPr>
              <a:t>Term position</a:t>
            </a:r>
          </a:p>
          <a:p>
            <a:pPr marL="0" indent="0">
              <a:buNone/>
            </a:pPr>
            <a:r>
              <a:rPr lang="en-US" dirty="0">
                <a:solidFill>
                  <a:schemeClr val="bg2">
                    <a:lumMod val="50000"/>
                  </a:schemeClr>
                </a:solidFill>
              </a:rPr>
              <a:t>Vocabulary mismatch</a:t>
            </a:r>
          </a:p>
          <a:p>
            <a:pPr marL="0" indent="0">
              <a:buNone/>
            </a:pPr>
            <a:r>
              <a:rPr lang="en-US" dirty="0">
                <a:solidFill>
                  <a:schemeClr val="bg2">
                    <a:lumMod val="50000"/>
                  </a:schemeClr>
                </a:solidFill>
              </a:rPr>
              <a:t>Term aboutness</a:t>
            </a:r>
          </a:p>
        </p:txBody>
      </p:sp>
      <p:pic>
        <p:nvPicPr>
          <p:cNvPr id="4" name="Picture 3">
            <a:extLst>
              <a:ext uri="{FF2B5EF4-FFF2-40B4-BE49-F238E27FC236}">
                <a16:creationId xmlns:a16="http://schemas.microsoft.com/office/drawing/2014/main" id="{E63B7272-0028-7747-B15F-5625A65365C7}"/>
              </a:ext>
            </a:extLst>
          </p:cNvPr>
          <p:cNvPicPr>
            <a:picLocks noChangeAspect="1"/>
          </p:cNvPicPr>
          <p:nvPr/>
        </p:nvPicPr>
        <p:blipFill>
          <a:blip r:embed="rId2"/>
          <a:stretch>
            <a:fillRect/>
          </a:stretch>
        </p:blipFill>
        <p:spPr>
          <a:xfrm>
            <a:off x="5042648" y="876882"/>
            <a:ext cx="6777318" cy="5300081"/>
          </a:xfrm>
          <a:prstGeom prst="rect">
            <a:avLst/>
          </a:prstGeom>
        </p:spPr>
      </p:pic>
    </p:spTree>
    <p:extLst>
      <p:ext uri="{BB962C8B-B14F-4D97-AF65-F5344CB8AC3E}">
        <p14:creationId xmlns:p14="http://schemas.microsoft.com/office/powerpoint/2010/main" val="1568761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EC625-4EC8-5845-B04B-4A4B74F17A45}"/>
              </a:ext>
            </a:extLst>
          </p:cNvPr>
          <p:cNvSpPr>
            <a:spLocks noGrp="1"/>
          </p:cNvSpPr>
          <p:nvPr>
            <p:ph type="title"/>
          </p:nvPr>
        </p:nvSpPr>
        <p:spPr/>
        <p:txBody>
          <a:bodyPr/>
          <a:lstStyle/>
          <a:p>
            <a:r>
              <a:rPr lang="en-US" dirty="0"/>
              <a:t>IR Basic Elements</a:t>
            </a:r>
          </a:p>
        </p:txBody>
      </p:sp>
      <p:sp>
        <p:nvSpPr>
          <p:cNvPr id="3" name="Content Placeholder 2">
            <a:extLst>
              <a:ext uri="{FF2B5EF4-FFF2-40B4-BE49-F238E27FC236}">
                <a16:creationId xmlns:a16="http://schemas.microsoft.com/office/drawing/2014/main" id="{9A9D561F-288F-B243-85A7-374DD5F458B9}"/>
              </a:ext>
            </a:extLst>
          </p:cNvPr>
          <p:cNvSpPr>
            <a:spLocks noGrp="1"/>
          </p:cNvSpPr>
          <p:nvPr>
            <p:ph idx="1"/>
          </p:nvPr>
        </p:nvSpPr>
        <p:spPr/>
        <p:txBody>
          <a:bodyPr/>
          <a:lstStyle/>
          <a:p>
            <a:pPr marL="0" indent="0">
              <a:buNone/>
            </a:pPr>
            <a:r>
              <a:rPr lang="en-US" dirty="0">
                <a:solidFill>
                  <a:schemeClr val="bg2">
                    <a:lumMod val="50000"/>
                  </a:schemeClr>
                </a:solidFill>
              </a:rPr>
              <a:t>Term frequency</a:t>
            </a:r>
          </a:p>
          <a:p>
            <a:pPr marL="0" indent="0">
              <a:buNone/>
            </a:pPr>
            <a:r>
              <a:rPr lang="en-US" dirty="0">
                <a:solidFill>
                  <a:schemeClr val="bg2">
                    <a:lumMod val="50000"/>
                  </a:schemeClr>
                </a:solidFill>
              </a:rPr>
              <a:t>Term weighting</a:t>
            </a:r>
          </a:p>
          <a:p>
            <a:pPr marL="0" indent="0">
              <a:buNone/>
            </a:pPr>
            <a:r>
              <a:rPr lang="en-US" dirty="0">
                <a:solidFill>
                  <a:schemeClr val="bg2">
                    <a:lumMod val="50000"/>
                  </a:schemeClr>
                </a:solidFill>
              </a:rPr>
              <a:t>Term saturation</a:t>
            </a:r>
          </a:p>
          <a:p>
            <a:pPr marL="0" indent="0">
              <a:buNone/>
            </a:pPr>
            <a:r>
              <a:rPr lang="en-US" b="1" dirty="0"/>
              <a:t>Document length</a:t>
            </a:r>
          </a:p>
          <a:p>
            <a:pPr marL="0" indent="0">
              <a:buNone/>
            </a:pPr>
            <a:r>
              <a:rPr lang="en-US" dirty="0">
                <a:solidFill>
                  <a:schemeClr val="bg2">
                    <a:lumMod val="50000"/>
                  </a:schemeClr>
                </a:solidFill>
              </a:rPr>
              <a:t>Term proximity</a:t>
            </a:r>
          </a:p>
          <a:p>
            <a:pPr marL="0" indent="0">
              <a:buNone/>
            </a:pPr>
            <a:r>
              <a:rPr lang="en-US" dirty="0">
                <a:solidFill>
                  <a:schemeClr val="bg2">
                    <a:lumMod val="50000"/>
                  </a:schemeClr>
                </a:solidFill>
              </a:rPr>
              <a:t>Term position</a:t>
            </a:r>
          </a:p>
          <a:p>
            <a:pPr marL="0" indent="0">
              <a:buNone/>
            </a:pPr>
            <a:r>
              <a:rPr lang="en-US" dirty="0">
                <a:solidFill>
                  <a:schemeClr val="bg2">
                    <a:lumMod val="50000"/>
                  </a:schemeClr>
                </a:solidFill>
              </a:rPr>
              <a:t>Vocabulary mismatch</a:t>
            </a:r>
          </a:p>
          <a:p>
            <a:pPr marL="0" indent="0">
              <a:buNone/>
            </a:pPr>
            <a:r>
              <a:rPr lang="en-US" dirty="0">
                <a:solidFill>
                  <a:schemeClr val="bg2">
                    <a:lumMod val="50000"/>
                  </a:schemeClr>
                </a:solidFill>
              </a:rPr>
              <a:t>Term aboutness</a:t>
            </a:r>
          </a:p>
        </p:txBody>
      </p:sp>
      <p:pic>
        <p:nvPicPr>
          <p:cNvPr id="4" name="Picture 3">
            <a:extLst>
              <a:ext uri="{FF2B5EF4-FFF2-40B4-BE49-F238E27FC236}">
                <a16:creationId xmlns:a16="http://schemas.microsoft.com/office/drawing/2014/main" id="{70B1AA37-2222-6240-AE18-EA9FBF1D5533}"/>
              </a:ext>
            </a:extLst>
          </p:cNvPr>
          <p:cNvPicPr>
            <a:picLocks noChangeAspect="1"/>
          </p:cNvPicPr>
          <p:nvPr/>
        </p:nvPicPr>
        <p:blipFill>
          <a:blip r:embed="rId2"/>
          <a:stretch>
            <a:fillRect/>
          </a:stretch>
        </p:blipFill>
        <p:spPr>
          <a:xfrm>
            <a:off x="5110630" y="1027906"/>
            <a:ext cx="6426947" cy="5206130"/>
          </a:xfrm>
          <a:prstGeom prst="rect">
            <a:avLst/>
          </a:prstGeom>
        </p:spPr>
      </p:pic>
    </p:spTree>
    <p:extLst>
      <p:ext uri="{BB962C8B-B14F-4D97-AF65-F5344CB8AC3E}">
        <p14:creationId xmlns:p14="http://schemas.microsoft.com/office/powerpoint/2010/main" val="257085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EC625-4EC8-5845-B04B-4A4B74F17A45}"/>
              </a:ext>
            </a:extLst>
          </p:cNvPr>
          <p:cNvSpPr>
            <a:spLocks noGrp="1"/>
          </p:cNvSpPr>
          <p:nvPr>
            <p:ph type="title"/>
          </p:nvPr>
        </p:nvSpPr>
        <p:spPr/>
        <p:txBody>
          <a:bodyPr/>
          <a:lstStyle/>
          <a:p>
            <a:r>
              <a:rPr lang="en-US" dirty="0"/>
              <a:t>IR Basic Elements</a:t>
            </a:r>
          </a:p>
        </p:txBody>
      </p:sp>
      <p:sp>
        <p:nvSpPr>
          <p:cNvPr id="3" name="Content Placeholder 2">
            <a:extLst>
              <a:ext uri="{FF2B5EF4-FFF2-40B4-BE49-F238E27FC236}">
                <a16:creationId xmlns:a16="http://schemas.microsoft.com/office/drawing/2014/main" id="{9A9D561F-288F-B243-85A7-374DD5F458B9}"/>
              </a:ext>
            </a:extLst>
          </p:cNvPr>
          <p:cNvSpPr>
            <a:spLocks noGrp="1"/>
          </p:cNvSpPr>
          <p:nvPr>
            <p:ph idx="1"/>
          </p:nvPr>
        </p:nvSpPr>
        <p:spPr/>
        <p:txBody>
          <a:bodyPr/>
          <a:lstStyle/>
          <a:p>
            <a:pPr marL="0" indent="0">
              <a:buNone/>
            </a:pPr>
            <a:r>
              <a:rPr lang="en-US" dirty="0">
                <a:solidFill>
                  <a:schemeClr val="bg2">
                    <a:lumMod val="50000"/>
                  </a:schemeClr>
                </a:solidFill>
              </a:rPr>
              <a:t>Term frequency</a:t>
            </a:r>
          </a:p>
          <a:p>
            <a:pPr marL="0" indent="0">
              <a:buNone/>
            </a:pPr>
            <a:r>
              <a:rPr lang="en-US" dirty="0">
                <a:solidFill>
                  <a:schemeClr val="bg2">
                    <a:lumMod val="50000"/>
                  </a:schemeClr>
                </a:solidFill>
              </a:rPr>
              <a:t>Term weighting</a:t>
            </a:r>
          </a:p>
          <a:p>
            <a:pPr marL="0" indent="0">
              <a:buNone/>
            </a:pPr>
            <a:r>
              <a:rPr lang="en-US" dirty="0">
                <a:solidFill>
                  <a:schemeClr val="bg2">
                    <a:lumMod val="50000"/>
                  </a:schemeClr>
                </a:solidFill>
              </a:rPr>
              <a:t>Term saturation</a:t>
            </a:r>
          </a:p>
          <a:p>
            <a:pPr marL="0" indent="0">
              <a:buNone/>
            </a:pPr>
            <a:r>
              <a:rPr lang="en-US" dirty="0">
                <a:solidFill>
                  <a:schemeClr val="bg2">
                    <a:lumMod val="50000"/>
                  </a:schemeClr>
                </a:solidFill>
              </a:rPr>
              <a:t>Document length</a:t>
            </a:r>
          </a:p>
          <a:p>
            <a:pPr marL="0" indent="0">
              <a:buNone/>
            </a:pPr>
            <a:r>
              <a:rPr lang="en-US" b="1" dirty="0"/>
              <a:t>Term proximity</a:t>
            </a:r>
          </a:p>
          <a:p>
            <a:pPr marL="0" indent="0">
              <a:buNone/>
            </a:pPr>
            <a:r>
              <a:rPr lang="en-US" dirty="0">
                <a:solidFill>
                  <a:schemeClr val="bg2">
                    <a:lumMod val="50000"/>
                  </a:schemeClr>
                </a:solidFill>
              </a:rPr>
              <a:t>Term position</a:t>
            </a:r>
          </a:p>
          <a:p>
            <a:pPr marL="0" indent="0">
              <a:buNone/>
            </a:pPr>
            <a:r>
              <a:rPr lang="en-US" dirty="0">
                <a:solidFill>
                  <a:schemeClr val="bg2">
                    <a:lumMod val="50000"/>
                  </a:schemeClr>
                </a:solidFill>
              </a:rPr>
              <a:t>Vocabulary mismatch</a:t>
            </a:r>
          </a:p>
          <a:p>
            <a:pPr marL="0" indent="0">
              <a:buNone/>
            </a:pPr>
            <a:r>
              <a:rPr lang="en-US" dirty="0">
                <a:solidFill>
                  <a:schemeClr val="bg2">
                    <a:lumMod val="50000"/>
                  </a:schemeClr>
                </a:solidFill>
              </a:rPr>
              <a:t>Term aboutness</a:t>
            </a:r>
          </a:p>
        </p:txBody>
      </p:sp>
      <p:pic>
        <p:nvPicPr>
          <p:cNvPr id="4" name="Picture 3">
            <a:extLst>
              <a:ext uri="{FF2B5EF4-FFF2-40B4-BE49-F238E27FC236}">
                <a16:creationId xmlns:a16="http://schemas.microsoft.com/office/drawing/2014/main" id="{766D9892-50C2-834D-AF63-0B5F1586DA94}"/>
              </a:ext>
            </a:extLst>
          </p:cNvPr>
          <p:cNvPicPr>
            <a:picLocks noChangeAspect="1"/>
          </p:cNvPicPr>
          <p:nvPr/>
        </p:nvPicPr>
        <p:blipFill>
          <a:blip r:embed="rId2"/>
          <a:stretch>
            <a:fillRect/>
          </a:stretch>
        </p:blipFill>
        <p:spPr>
          <a:xfrm>
            <a:off x="5077990" y="820271"/>
            <a:ext cx="6856252" cy="5495084"/>
          </a:xfrm>
          <a:prstGeom prst="rect">
            <a:avLst/>
          </a:prstGeom>
        </p:spPr>
      </p:pic>
    </p:spTree>
    <p:extLst>
      <p:ext uri="{BB962C8B-B14F-4D97-AF65-F5344CB8AC3E}">
        <p14:creationId xmlns:p14="http://schemas.microsoft.com/office/powerpoint/2010/main" val="4231885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EC625-4EC8-5845-B04B-4A4B74F17A45}"/>
              </a:ext>
            </a:extLst>
          </p:cNvPr>
          <p:cNvSpPr>
            <a:spLocks noGrp="1"/>
          </p:cNvSpPr>
          <p:nvPr>
            <p:ph type="title"/>
          </p:nvPr>
        </p:nvSpPr>
        <p:spPr/>
        <p:txBody>
          <a:bodyPr/>
          <a:lstStyle/>
          <a:p>
            <a:r>
              <a:rPr lang="en-US" dirty="0"/>
              <a:t>IR Basic Elements</a:t>
            </a:r>
          </a:p>
        </p:txBody>
      </p:sp>
      <p:sp>
        <p:nvSpPr>
          <p:cNvPr id="3" name="Content Placeholder 2">
            <a:extLst>
              <a:ext uri="{FF2B5EF4-FFF2-40B4-BE49-F238E27FC236}">
                <a16:creationId xmlns:a16="http://schemas.microsoft.com/office/drawing/2014/main" id="{9A9D561F-288F-B243-85A7-374DD5F458B9}"/>
              </a:ext>
            </a:extLst>
          </p:cNvPr>
          <p:cNvSpPr>
            <a:spLocks noGrp="1"/>
          </p:cNvSpPr>
          <p:nvPr>
            <p:ph idx="1"/>
          </p:nvPr>
        </p:nvSpPr>
        <p:spPr/>
        <p:txBody>
          <a:bodyPr/>
          <a:lstStyle/>
          <a:p>
            <a:pPr marL="0" indent="0">
              <a:buNone/>
            </a:pPr>
            <a:r>
              <a:rPr lang="en-US" dirty="0">
                <a:solidFill>
                  <a:schemeClr val="bg2">
                    <a:lumMod val="50000"/>
                  </a:schemeClr>
                </a:solidFill>
              </a:rPr>
              <a:t>Term frequency</a:t>
            </a:r>
          </a:p>
          <a:p>
            <a:pPr marL="0" indent="0">
              <a:buNone/>
            </a:pPr>
            <a:r>
              <a:rPr lang="en-US" dirty="0">
                <a:solidFill>
                  <a:schemeClr val="bg2">
                    <a:lumMod val="50000"/>
                  </a:schemeClr>
                </a:solidFill>
              </a:rPr>
              <a:t>Term weighting</a:t>
            </a:r>
          </a:p>
          <a:p>
            <a:pPr marL="0" indent="0">
              <a:buNone/>
            </a:pPr>
            <a:r>
              <a:rPr lang="en-US" dirty="0">
                <a:solidFill>
                  <a:schemeClr val="bg2">
                    <a:lumMod val="50000"/>
                  </a:schemeClr>
                </a:solidFill>
              </a:rPr>
              <a:t>Term saturation</a:t>
            </a:r>
          </a:p>
          <a:p>
            <a:pPr marL="0" indent="0">
              <a:buNone/>
            </a:pPr>
            <a:r>
              <a:rPr lang="en-US" dirty="0">
                <a:solidFill>
                  <a:schemeClr val="bg2">
                    <a:lumMod val="50000"/>
                  </a:schemeClr>
                </a:solidFill>
              </a:rPr>
              <a:t>Document length</a:t>
            </a:r>
          </a:p>
          <a:p>
            <a:pPr marL="0" indent="0">
              <a:buNone/>
            </a:pPr>
            <a:r>
              <a:rPr lang="en-US" dirty="0">
                <a:solidFill>
                  <a:schemeClr val="bg2">
                    <a:lumMod val="50000"/>
                  </a:schemeClr>
                </a:solidFill>
              </a:rPr>
              <a:t>Term proximity</a:t>
            </a:r>
          </a:p>
          <a:p>
            <a:pPr marL="0" indent="0">
              <a:buNone/>
            </a:pPr>
            <a:r>
              <a:rPr lang="en-US" b="1" dirty="0"/>
              <a:t>Term position</a:t>
            </a:r>
          </a:p>
          <a:p>
            <a:pPr marL="0" indent="0">
              <a:buNone/>
            </a:pPr>
            <a:r>
              <a:rPr lang="en-US" dirty="0">
                <a:solidFill>
                  <a:schemeClr val="bg2">
                    <a:lumMod val="50000"/>
                  </a:schemeClr>
                </a:solidFill>
              </a:rPr>
              <a:t>Vocabulary mismatch</a:t>
            </a:r>
          </a:p>
          <a:p>
            <a:pPr marL="0" indent="0">
              <a:buNone/>
            </a:pPr>
            <a:r>
              <a:rPr lang="en-US" dirty="0">
                <a:solidFill>
                  <a:schemeClr val="bg2">
                    <a:lumMod val="50000"/>
                  </a:schemeClr>
                </a:solidFill>
              </a:rPr>
              <a:t>Term aboutness</a:t>
            </a:r>
          </a:p>
        </p:txBody>
      </p:sp>
      <p:pic>
        <p:nvPicPr>
          <p:cNvPr id="5" name="Picture 4">
            <a:extLst>
              <a:ext uri="{FF2B5EF4-FFF2-40B4-BE49-F238E27FC236}">
                <a16:creationId xmlns:a16="http://schemas.microsoft.com/office/drawing/2014/main" id="{3D27A13E-4D8E-964D-8A05-36C3C00E171C}"/>
              </a:ext>
            </a:extLst>
          </p:cNvPr>
          <p:cNvPicPr>
            <a:picLocks noChangeAspect="1"/>
          </p:cNvPicPr>
          <p:nvPr/>
        </p:nvPicPr>
        <p:blipFill>
          <a:blip r:embed="rId2"/>
          <a:stretch>
            <a:fillRect/>
          </a:stretch>
        </p:blipFill>
        <p:spPr>
          <a:xfrm>
            <a:off x="4912050" y="789828"/>
            <a:ext cx="6872056" cy="5046196"/>
          </a:xfrm>
          <a:prstGeom prst="rect">
            <a:avLst/>
          </a:prstGeom>
        </p:spPr>
      </p:pic>
    </p:spTree>
    <p:extLst>
      <p:ext uri="{BB962C8B-B14F-4D97-AF65-F5344CB8AC3E}">
        <p14:creationId xmlns:p14="http://schemas.microsoft.com/office/powerpoint/2010/main" val="1778363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EC625-4EC8-5845-B04B-4A4B74F17A45}"/>
              </a:ext>
            </a:extLst>
          </p:cNvPr>
          <p:cNvSpPr>
            <a:spLocks noGrp="1"/>
          </p:cNvSpPr>
          <p:nvPr>
            <p:ph type="title"/>
          </p:nvPr>
        </p:nvSpPr>
        <p:spPr/>
        <p:txBody>
          <a:bodyPr/>
          <a:lstStyle/>
          <a:p>
            <a:r>
              <a:rPr lang="en-US" dirty="0"/>
              <a:t>IR Basic Elements</a:t>
            </a:r>
          </a:p>
        </p:txBody>
      </p:sp>
      <p:sp>
        <p:nvSpPr>
          <p:cNvPr id="3" name="Content Placeholder 2">
            <a:extLst>
              <a:ext uri="{FF2B5EF4-FFF2-40B4-BE49-F238E27FC236}">
                <a16:creationId xmlns:a16="http://schemas.microsoft.com/office/drawing/2014/main" id="{9A9D561F-288F-B243-85A7-374DD5F458B9}"/>
              </a:ext>
            </a:extLst>
          </p:cNvPr>
          <p:cNvSpPr>
            <a:spLocks noGrp="1"/>
          </p:cNvSpPr>
          <p:nvPr>
            <p:ph idx="1"/>
          </p:nvPr>
        </p:nvSpPr>
        <p:spPr/>
        <p:txBody>
          <a:bodyPr/>
          <a:lstStyle/>
          <a:p>
            <a:pPr marL="0" indent="0">
              <a:buNone/>
            </a:pPr>
            <a:r>
              <a:rPr lang="en-US" dirty="0">
                <a:solidFill>
                  <a:schemeClr val="bg2">
                    <a:lumMod val="50000"/>
                  </a:schemeClr>
                </a:solidFill>
              </a:rPr>
              <a:t>Term frequency</a:t>
            </a:r>
          </a:p>
          <a:p>
            <a:pPr marL="0" indent="0">
              <a:buNone/>
            </a:pPr>
            <a:r>
              <a:rPr lang="en-US" dirty="0">
                <a:solidFill>
                  <a:schemeClr val="bg2">
                    <a:lumMod val="50000"/>
                  </a:schemeClr>
                </a:solidFill>
              </a:rPr>
              <a:t>Term weighting</a:t>
            </a:r>
          </a:p>
          <a:p>
            <a:pPr marL="0" indent="0">
              <a:buNone/>
            </a:pPr>
            <a:r>
              <a:rPr lang="en-US" dirty="0">
                <a:solidFill>
                  <a:schemeClr val="bg2">
                    <a:lumMod val="50000"/>
                  </a:schemeClr>
                </a:solidFill>
              </a:rPr>
              <a:t>Term saturation</a:t>
            </a:r>
          </a:p>
          <a:p>
            <a:pPr marL="0" indent="0">
              <a:buNone/>
            </a:pPr>
            <a:r>
              <a:rPr lang="en-US" dirty="0">
                <a:solidFill>
                  <a:schemeClr val="bg2">
                    <a:lumMod val="50000"/>
                  </a:schemeClr>
                </a:solidFill>
              </a:rPr>
              <a:t>Document length</a:t>
            </a:r>
          </a:p>
          <a:p>
            <a:pPr marL="0" indent="0">
              <a:buNone/>
            </a:pPr>
            <a:r>
              <a:rPr lang="en-US" dirty="0">
                <a:solidFill>
                  <a:schemeClr val="bg2">
                    <a:lumMod val="50000"/>
                  </a:schemeClr>
                </a:solidFill>
              </a:rPr>
              <a:t>Term proximity</a:t>
            </a:r>
          </a:p>
          <a:p>
            <a:pPr marL="0" indent="0">
              <a:buNone/>
            </a:pPr>
            <a:r>
              <a:rPr lang="en-US" dirty="0">
                <a:solidFill>
                  <a:schemeClr val="bg2">
                    <a:lumMod val="50000"/>
                  </a:schemeClr>
                </a:solidFill>
              </a:rPr>
              <a:t>Term position</a:t>
            </a:r>
          </a:p>
          <a:p>
            <a:pPr marL="0" indent="0">
              <a:buNone/>
            </a:pPr>
            <a:r>
              <a:rPr lang="en-US" b="1" dirty="0"/>
              <a:t>Vocabulary mismatch</a:t>
            </a:r>
          </a:p>
          <a:p>
            <a:pPr marL="0" indent="0">
              <a:buNone/>
            </a:pPr>
            <a:r>
              <a:rPr lang="en-US" dirty="0">
                <a:solidFill>
                  <a:schemeClr val="bg2">
                    <a:lumMod val="50000"/>
                  </a:schemeClr>
                </a:solidFill>
              </a:rPr>
              <a:t>Term aboutness</a:t>
            </a:r>
          </a:p>
        </p:txBody>
      </p:sp>
      <p:pic>
        <p:nvPicPr>
          <p:cNvPr id="5" name="Picture 4">
            <a:extLst>
              <a:ext uri="{FF2B5EF4-FFF2-40B4-BE49-F238E27FC236}">
                <a16:creationId xmlns:a16="http://schemas.microsoft.com/office/drawing/2014/main" id="{BBF23A92-B5B7-164D-9C2E-B0A6FBD334E5}"/>
              </a:ext>
            </a:extLst>
          </p:cNvPr>
          <p:cNvPicPr>
            <a:picLocks noChangeAspect="1"/>
          </p:cNvPicPr>
          <p:nvPr/>
        </p:nvPicPr>
        <p:blipFill>
          <a:blip r:embed="rId2"/>
          <a:stretch>
            <a:fillRect/>
          </a:stretch>
        </p:blipFill>
        <p:spPr>
          <a:xfrm>
            <a:off x="5105109" y="1027906"/>
            <a:ext cx="6535561" cy="5378824"/>
          </a:xfrm>
          <a:prstGeom prst="rect">
            <a:avLst/>
          </a:prstGeom>
        </p:spPr>
      </p:pic>
    </p:spTree>
    <p:extLst>
      <p:ext uri="{BB962C8B-B14F-4D97-AF65-F5344CB8AC3E}">
        <p14:creationId xmlns:p14="http://schemas.microsoft.com/office/powerpoint/2010/main" val="408201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EC625-4EC8-5845-B04B-4A4B74F17A45}"/>
              </a:ext>
            </a:extLst>
          </p:cNvPr>
          <p:cNvSpPr>
            <a:spLocks noGrp="1"/>
          </p:cNvSpPr>
          <p:nvPr>
            <p:ph type="title"/>
          </p:nvPr>
        </p:nvSpPr>
        <p:spPr/>
        <p:txBody>
          <a:bodyPr/>
          <a:lstStyle/>
          <a:p>
            <a:r>
              <a:rPr lang="en-US" dirty="0"/>
              <a:t>IR Basic Elements</a:t>
            </a:r>
          </a:p>
        </p:txBody>
      </p:sp>
      <p:sp>
        <p:nvSpPr>
          <p:cNvPr id="3" name="Content Placeholder 2">
            <a:extLst>
              <a:ext uri="{FF2B5EF4-FFF2-40B4-BE49-F238E27FC236}">
                <a16:creationId xmlns:a16="http://schemas.microsoft.com/office/drawing/2014/main" id="{9A9D561F-288F-B243-85A7-374DD5F458B9}"/>
              </a:ext>
            </a:extLst>
          </p:cNvPr>
          <p:cNvSpPr>
            <a:spLocks noGrp="1"/>
          </p:cNvSpPr>
          <p:nvPr>
            <p:ph idx="1"/>
          </p:nvPr>
        </p:nvSpPr>
        <p:spPr/>
        <p:txBody>
          <a:bodyPr/>
          <a:lstStyle/>
          <a:p>
            <a:pPr marL="0" indent="0">
              <a:buNone/>
            </a:pPr>
            <a:r>
              <a:rPr lang="en-US" dirty="0">
                <a:solidFill>
                  <a:schemeClr val="bg2">
                    <a:lumMod val="50000"/>
                  </a:schemeClr>
                </a:solidFill>
              </a:rPr>
              <a:t>Term frequency</a:t>
            </a:r>
          </a:p>
          <a:p>
            <a:pPr marL="0" indent="0">
              <a:buNone/>
            </a:pPr>
            <a:r>
              <a:rPr lang="en-US" dirty="0">
                <a:solidFill>
                  <a:schemeClr val="bg2">
                    <a:lumMod val="50000"/>
                  </a:schemeClr>
                </a:solidFill>
              </a:rPr>
              <a:t>Term weighting</a:t>
            </a:r>
          </a:p>
          <a:p>
            <a:pPr marL="0" indent="0">
              <a:buNone/>
            </a:pPr>
            <a:r>
              <a:rPr lang="en-US" dirty="0">
                <a:solidFill>
                  <a:schemeClr val="bg2">
                    <a:lumMod val="50000"/>
                  </a:schemeClr>
                </a:solidFill>
              </a:rPr>
              <a:t>Term saturation</a:t>
            </a:r>
          </a:p>
          <a:p>
            <a:pPr marL="0" indent="0">
              <a:buNone/>
            </a:pPr>
            <a:r>
              <a:rPr lang="en-US" dirty="0">
                <a:solidFill>
                  <a:schemeClr val="bg2">
                    <a:lumMod val="50000"/>
                  </a:schemeClr>
                </a:solidFill>
              </a:rPr>
              <a:t>Document length</a:t>
            </a:r>
          </a:p>
          <a:p>
            <a:pPr marL="0" indent="0">
              <a:buNone/>
            </a:pPr>
            <a:r>
              <a:rPr lang="en-US" dirty="0">
                <a:solidFill>
                  <a:schemeClr val="bg2">
                    <a:lumMod val="50000"/>
                  </a:schemeClr>
                </a:solidFill>
              </a:rPr>
              <a:t>Term proximity</a:t>
            </a:r>
          </a:p>
          <a:p>
            <a:pPr marL="0" indent="0">
              <a:buNone/>
            </a:pPr>
            <a:r>
              <a:rPr lang="en-US" dirty="0">
                <a:solidFill>
                  <a:schemeClr val="bg2">
                    <a:lumMod val="50000"/>
                  </a:schemeClr>
                </a:solidFill>
              </a:rPr>
              <a:t>Term position</a:t>
            </a:r>
          </a:p>
          <a:p>
            <a:pPr marL="0" indent="0">
              <a:buNone/>
            </a:pPr>
            <a:r>
              <a:rPr lang="en-US" dirty="0">
                <a:solidFill>
                  <a:schemeClr val="bg2">
                    <a:lumMod val="50000"/>
                  </a:schemeClr>
                </a:solidFill>
              </a:rPr>
              <a:t>Vocabulary mismatch</a:t>
            </a:r>
          </a:p>
          <a:p>
            <a:pPr marL="0" indent="0">
              <a:buNone/>
            </a:pPr>
            <a:r>
              <a:rPr lang="en-US" b="1" dirty="0"/>
              <a:t>Term aboutness</a:t>
            </a:r>
          </a:p>
        </p:txBody>
      </p:sp>
      <p:pic>
        <p:nvPicPr>
          <p:cNvPr id="5" name="Picture 4">
            <a:extLst>
              <a:ext uri="{FF2B5EF4-FFF2-40B4-BE49-F238E27FC236}">
                <a16:creationId xmlns:a16="http://schemas.microsoft.com/office/drawing/2014/main" id="{A8AB6D16-CE93-BB46-BDA0-85BC90738355}"/>
              </a:ext>
            </a:extLst>
          </p:cNvPr>
          <p:cNvPicPr>
            <a:picLocks noChangeAspect="1"/>
          </p:cNvPicPr>
          <p:nvPr/>
        </p:nvPicPr>
        <p:blipFill>
          <a:blip r:embed="rId2"/>
          <a:stretch>
            <a:fillRect/>
          </a:stretch>
        </p:blipFill>
        <p:spPr>
          <a:xfrm>
            <a:off x="4558553" y="923084"/>
            <a:ext cx="7553044" cy="5569791"/>
          </a:xfrm>
          <a:prstGeom prst="rect">
            <a:avLst/>
          </a:prstGeom>
        </p:spPr>
      </p:pic>
    </p:spTree>
    <p:extLst>
      <p:ext uri="{BB962C8B-B14F-4D97-AF65-F5344CB8AC3E}">
        <p14:creationId xmlns:p14="http://schemas.microsoft.com/office/powerpoint/2010/main" val="3002010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101A6-F4A6-C14C-BCC5-21E1A4A29DCB}"/>
              </a:ext>
            </a:extLst>
          </p:cNvPr>
          <p:cNvSpPr>
            <a:spLocks noGrp="1"/>
          </p:cNvSpPr>
          <p:nvPr>
            <p:ph type="title"/>
          </p:nvPr>
        </p:nvSpPr>
        <p:spPr/>
        <p:txBody>
          <a:bodyPr/>
          <a:lstStyle/>
          <a:p>
            <a:r>
              <a:rPr lang="en-US" dirty="0"/>
              <a:t>Ranking Metrics Examples</a:t>
            </a:r>
          </a:p>
        </p:txBody>
      </p:sp>
      <p:pic>
        <p:nvPicPr>
          <p:cNvPr id="4" name="Picture 3">
            <a:extLst>
              <a:ext uri="{FF2B5EF4-FFF2-40B4-BE49-F238E27FC236}">
                <a16:creationId xmlns:a16="http://schemas.microsoft.com/office/drawing/2014/main" id="{1F2C768D-E3EF-9E4E-B615-B7DCAB592650}"/>
              </a:ext>
            </a:extLst>
          </p:cNvPr>
          <p:cNvPicPr>
            <a:picLocks noChangeAspect="1"/>
          </p:cNvPicPr>
          <p:nvPr/>
        </p:nvPicPr>
        <p:blipFill>
          <a:blip r:embed="rId3"/>
          <a:stretch>
            <a:fillRect/>
          </a:stretch>
        </p:blipFill>
        <p:spPr>
          <a:xfrm>
            <a:off x="690282" y="1569664"/>
            <a:ext cx="10811435" cy="4145056"/>
          </a:xfrm>
          <a:prstGeom prst="rect">
            <a:avLst/>
          </a:prstGeom>
        </p:spPr>
      </p:pic>
    </p:spTree>
    <p:extLst>
      <p:ext uri="{BB962C8B-B14F-4D97-AF65-F5344CB8AC3E}">
        <p14:creationId xmlns:p14="http://schemas.microsoft.com/office/powerpoint/2010/main" val="3066037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48400-7E0B-D444-8B93-4D10C4E4491F}"/>
              </a:ext>
            </a:extLst>
          </p:cNvPr>
          <p:cNvSpPr>
            <a:spLocks noGrp="1"/>
          </p:cNvSpPr>
          <p:nvPr>
            <p:ph type="ctrTitle"/>
          </p:nvPr>
        </p:nvSpPr>
        <p:spPr/>
        <p:txBody>
          <a:bodyPr>
            <a:normAutofit/>
          </a:bodyPr>
          <a:lstStyle/>
          <a:p>
            <a:r>
              <a:rPr lang="en-US" dirty="0">
                <a:latin typeface="Abadi MT Condensed Light" panose="020B0306030101010103" pitchFamily="34" charset="77"/>
              </a:rPr>
              <a:t>Learning To Rank</a:t>
            </a:r>
            <a:br>
              <a:rPr lang="en-US" dirty="0">
                <a:latin typeface="Abadi MT Condensed Light" panose="020B0306030101010103" pitchFamily="34" charset="77"/>
              </a:rPr>
            </a:br>
            <a:endParaRPr lang="en-US" dirty="0">
              <a:latin typeface="Abadi MT Condensed Light" panose="020B0306030101010103" pitchFamily="34" charset="77"/>
            </a:endParaRPr>
          </a:p>
        </p:txBody>
      </p:sp>
      <p:graphicFrame>
        <p:nvGraphicFramePr>
          <p:cNvPr id="4" name="Table 3">
            <a:extLst>
              <a:ext uri="{FF2B5EF4-FFF2-40B4-BE49-F238E27FC236}">
                <a16:creationId xmlns:a16="http://schemas.microsoft.com/office/drawing/2014/main" id="{D0048041-65CD-4F4E-BD56-5BFDEDB52A7B}"/>
              </a:ext>
            </a:extLst>
          </p:cNvPr>
          <p:cNvGraphicFramePr>
            <a:graphicFrameLocks noGrp="1"/>
          </p:cNvGraphicFramePr>
          <p:nvPr>
            <p:extLst>
              <p:ext uri="{D42A27DB-BD31-4B8C-83A1-F6EECF244321}">
                <p14:modId xmlns:p14="http://schemas.microsoft.com/office/powerpoint/2010/main" val="3382414929"/>
              </p:ext>
            </p:extLst>
          </p:nvPr>
        </p:nvGraphicFramePr>
        <p:xfrm>
          <a:off x="3921550" y="2748560"/>
          <a:ext cx="4348900" cy="3688080"/>
        </p:xfrm>
        <a:graphic>
          <a:graphicData uri="http://schemas.openxmlformats.org/drawingml/2006/table">
            <a:tbl>
              <a:tblPr firstRow="1" bandRow="1">
                <a:tableStyleId>{5C22544A-7EE6-4342-B048-85BDC9FD1C3A}</a:tableStyleId>
              </a:tblPr>
              <a:tblGrid>
                <a:gridCol w="1468900">
                  <a:extLst>
                    <a:ext uri="{9D8B030D-6E8A-4147-A177-3AD203B41FA5}">
                      <a16:colId xmlns:a16="http://schemas.microsoft.com/office/drawing/2014/main" val="952917856"/>
                    </a:ext>
                  </a:extLst>
                </a:gridCol>
                <a:gridCol w="2880000">
                  <a:extLst>
                    <a:ext uri="{9D8B030D-6E8A-4147-A177-3AD203B41FA5}">
                      <a16:colId xmlns:a16="http://schemas.microsoft.com/office/drawing/2014/main" val="905913255"/>
                    </a:ext>
                  </a:extLst>
                </a:gridCol>
              </a:tblGrid>
              <a:tr h="285565">
                <a:tc>
                  <a:txBody>
                    <a:bodyPr/>
                    <a:lstStyle/>
                    <a:p>
                      <a:r>
                        <a:rPr lang="en-US" sz="1600" dirty="0">
                          <a:latin typeface="Abadi MT Condensed Light" panose="020B0306030101010103" pitchFamily="34" charset="77"/>
                        </a:rPr>
                        <a:t>Time</a:t>
                      </a:r>
                    </a:p>
                  </a:txBody>
                  <a:tcPr/>
                </a:tc>
                <a:tc>
                  <a:txBody>
                    <a:bodyPr/>
                    <a:lstStyle/>
                    <a:p>
                      <a:r>
                        <a:rPr lang="en-US" sz="1600" dirty="0">
                          <a:latin typeface="Abadi MT Condensed Light" panose="020B0306030101010103" pitchFamily="34" charset="77"/>
                        </a:rPr>
                        <a:t>Topic</a:t>
                      </a:r>
                    </a:p>
                  </a:txBody>
                  <a:tcPr/>
                </a:tc>
                <a:extLst>
                  <a:ext uri="{0D108BD9-81ED-4DB2-BD59-A6C34878D82A}">
                    <a16:rowId xmlns:a16="http://schemas.microsoft.com/office/drawing/2014/main" val="202780562"/>
                  </a:ext>
                </a:extLst>
              </a:tr>
              <a:tr h="285565">
                <a:tc>
                  <a:txBody>
                    <a:bodyPr/>
                    <a:lstStyle/>
                    <a:p>
                      <a:r>
                        <a:rPr lang="en-US" sz="1600" b="0" dirty="0">
                          <a:latin typeface="Abadi MT Condensed Light" panose="020B0306030101010103" pitchFamily="34" charset="77"/>
                        </a:rPr>
                        <a:t>9:00-9:10</a:t>
                      </a:r>
                    </a:p>
                  </a:txBody>
                  <a:tcPr/>
                </a:tc>
                <a:tc>
                  <a:txBody>
                    <a:bodyPr/>
                    <a:lstStyle/>
                    <a:p>
                      <a:r>
                        <a:rPr lang="en-US" sz="1600" b="0" dirty="0">
                          <a:latin typeface="Abadi MT Condensed Light" panose="020B0306030101010103" pitchFamily="34" charset="77"/>
                        </a:rPr>
                        <a:t>The Search Task</a:t>
                      </a:r>
                    </a:p>
                  </a:txBody>
                  <a:tcPr/>
                </a:tc>
                <a:extLst>
                  <a:ext uri="{0D108BD9-81ED-4DB2-BD59-A6C34878D82A}">
                    <a16:rowId xmlns:a16="http://schemas.microsoft.com/office/drawing/2014/main" val="154161284"/>
                  </a:ext>
                </a:extLst>
              </a:tr>
              <a:tr h="285565">
                <a:tc>
                  <a:txBody>
                    <a:bodyPr/>
                    <a:lstStyle/>
                    <a:p>
                      <a:r>
                        <a:rPr lang="en-US" sz="1600" b="1" dirty="0">
                          <a:latin typeface="Abadi MT Condensed Light" panose="020B0306030101010103" pitchFamily="34" charset="77"/>
                        </a:rPr>
                        <a:t>9:10-9:30</a:t>
                      </a:r>
                    </a:p>
                  </a:txBody>
                  <a:tcPr/>
                </a:tc>
                <a:tc>
                  <a:txBody>
                    <a:bodyPr/>
                    <a:lstStyle/>
                    <a:p>
                      <a:r>
                        <a:rPr lang="en-US" sz="1600" b="1" dirty="0">
                          <a:latin typeface="Abadi MT Condensed Light" panose="020B0306030101010103" pitchFamily="34" charset="77"/>
                        </a:rPr>
                        <a:t>Learning to Rank</a:t>
                      </a:r>
                    </a:p>
                  </a:txBody>
                  <a:tcPr/>
                </a:tc>
                <a:extLst>
                  <a:ext uri="{0D108BD9-81ED-4DB2-BD59-A6C34878D82A}">
                    <a16:rowId xmlns:a16="http://schemas.microsoft.com/office/drawing/2014/main" val="4157349319"/>
                  </a:ext>
                </a:extLst>
              </a:tr>
              <a:tr h="285565">
                <a:tc>
                  <a:txBody>
                    <a:bodyPr/>
                    <a:lstStyle/>
                    <a:p>
                      <a:r>
                        <a:rPr lang="en-US" sz="1600" dirty="0">
                          <a:latin typeface="Abadi MT Condensed Light" panose="020B0306030101010103" pitchFamily="34" charset="77"/>
                        </a:rPr>
                        <a:t>9:30-10:30</a:t>
                      </a:r>
                    </a:p>
                  </a:txBody>
                  <a:tcPr/>
                </a:tc>
                <a:tc>
                  <a:txBody>
                    <a:bodyPr/>
                    <a:lstStyle/>
                    <a:p>
                      <a:r>
                        <a:rPr lang="en-US" sz="1600" dirty="0">
                          <a:latin typeface="Abadi MT Condensed Light" panose="020B0306030101010103" pitchFamily="34" charset="77"/>
                        </a:rPr>
                        <a:t>Embeddings</a:t>
                      </a:r>
                    </a:p>
                  </a:txBody>
                  <a:tcPr/>
                </a:tc>
                <a:extLst>
                  <a:ext uri="{0D108BD9-81ED-4DB2-BD59-A6C34878D82A}">
                    <a16:rowId xmlns:a16="http://schemas.microsoft.com/office/drawing/2014/main" val="296823695"/>
                  </a:ext>
                </a:extLst>
              </a:tr>
              <a:tr h="285565">
                <a:tc>
                  <a:txBody>
                    <a:bodyPr/>
                    <a:lstStyle/>
                    <a:p>
                      <a:r>
                        <a:rPr lang="en-US" sz="1600" dirty="0">
                          <a:latin typeface="Abadi MT Condensed Light" panose="020B0306030101010103" pitchFamily="34" charset="77"/>
                        </a:rPr>
                        <a:t>10:30-10:40</a:t>
                      </a:r>
                    </a:p>
                  </a:txBody>
                  <a:tcPr>
                    <a:solidFill>
                      <a:schemeClr val="accent2">
                        <a:lumMod val="20000"/>
                        <a:lumOff val="80000"/>
                      </a:schemeClr>
                    </a:solidFill>
                  </a:tcPr>
                </a:tc>
                <a:tc>
                  <a:txBody>
                    <a:bodyPr/>
                    <a:lstStyle/>
                    <a:p>
                      <a:r>
                        <a:rPr lang="en-US" sz="1600" dirty="0">
                          <a:latin typeface="Abadi MT Condensed Light" panose="020B0306030101010103" pitchFamily="34" charset="77"/>
                        </a:rPr>
                        <a:t>Break</a:t>
                      </a:r>
                    </a:p>
                  </a:txBody>
                  <a:tcPr>
                    <a:solidFill>
                      <a:schemeClr val="accent2">
                        <a:lumMod val="20000"/>
                        <a:lumOff val="80000"/>
                      </a:schemeClr>
                    </a:solidFill>
                  </a:tcPr>
                </a:tc>
                <a:extLst>
                  <a:ext uri="{0D108BD9-81ED-4DB2-BD59-A6C34878D82A}">
                    <a16:rowId xmlns:a16="http://schemas.microsoft.com/office/drawing/2014/main" val="2476209165"/>
                  </a:ext>
                </a:extLst>
              </a:tr>
              <a:tr h="285565">
                <a:tc>
                  <a:txBody>
                    <a:bodyPr/>
                    <a:lstStyle/>
                    <a:p>
                      <a:r>
                        <a:rPr lang="en-US" sz="1600" dirty="0">
                          <a:latin typeface="Abadi MT Condensed Light" panose="020B0306030101010103" pitchFamily="34" charset="77"/>
                        </a:rPr>
                        <a:t>10:40-11:15</a:t>
                      </a:r>
                    </a:p>
                  </a:txBody>
                  <a:tcPr/>
                </a:tc>
                <a:tc>
                  <a:txBody>
                    <a:bodyPr/>
                    <a:lstStyle/>
                    <a:p>
                      <a:r>
                        <a:rPr lang="en-US" sz="1600" dirty="0">
                          <a:latin typeface="Abadi MT Condensed Light" panose="020B0306030101010103" pitchFamily="34" charset="77"/>
                        </a:rPr>
                        <a:t>Shallow Neural Methods for Ranking</a:t>
                      </a:r>
                    </a:p>
                  </a:txBody>
                  <a:tcPr/>
                </a:tc>
                <a:extLst>
                  <a:ext uri="{0D108BD9-81ED-4DB2-BD59-A6C34878D82A}">
                    <a16:rowId xmlns:a16="http://schemas.microsoft.com/office/drawing/2014/main" val="308523591"/>
                  </a:ext>
                </a:extLst>
              </a:tr>
              <a:tr h="285565">
                <a:tc>
                  <a:txBody>
                    <a:bodyPr/>
                    <a:lstStyle/>
                    <a:p>
                      <a:r>
                        <a:rPr lang="en-US" sz="1600" dirty="0">
                          <a:latin typeface="Abadi MT Condensed Light" panose="020B0306030101010103" pitchFamily="34" charset="77"/>
                        </a:rPr>
                        <a:t>11:15-12:15</a:t>
                      </a:r>
                    </a:p>
                  </a:txBody>
                  <a:tcPr>
                    <a:solidFill>
                      <a:schemeClr val="accent2">
                        <a:lumMod val="60000"/>
                        <a:lumOff val="40000"/>
                      </a:schemeClr>
                    </a:solidFill>
                  </a:tcPr>
                </a:tc>
                <a:tc>
                  <a:txBody>
                    <a:bodyPr/>
                    <a:lstStyle/>
                    <a:p>
                      <a:r>
                        <a:rPr lang="en-US" sz="1600" dirty="0">
                          <a:latin typeface="Abadi MT Condensed Light" panose="020B0306030101010103" pitchFamily="34" charset="77"/>
                        </a:rPr>
                        <a:t>Lunch</a:t>
                      </a:r>
                    </a:p>
                  </a:txBody>
                  <a:tcPr>
                    <a:solidFill>
                      <a:schemeClr val="accent2">
                        <a:lumMod val="60000"/>
                        <a:lumOff val="40000"/>
                      </a:schemeClr>
                    </a:solidFill>
                  </a:tcPr>
                </a:tc>
                <a:extLst>
                  <a:ext uri="{0D108BD9-81ED-4DB2-BD59-A6C34878D82A}">
                    <a16:rowId xmlns:a16="http://schemas.microsoft.com/office/drawing/2014/main" val="882031793"/>
                  </a:ext>
                </a:extLst>
              </a:tr>
              <a:tr h="285565">
                <a:tc>
                  <a:txBody>
                    <a:bodyPr/>
                    <a:lstStyle/>
                    <a:p>
                      <a:r>
                        <a:rPr lang="en-US" sz="1600" dirty="0">
                          <a:latin typeface="Abadi MT Condensed Light" panose="020B0306030101010103" pitchFamily="34" charset="77"/>
                        </a:rPr>
                        <a:t>12:15-13:45</a:t>
                      </a:r>
                    </a:p>
                  </a:txBody>
                  <a:tcPr/>
                </a:tc>
                <a:tc>
                  <a:txBody>
                    <a:bodyPr/>
                    <a:lstStyle/>
                    <a:p>
                      <a:r>
                        <a:rPr lang="en-US" sz="1600" dirty="0">
                          <a:latin typeface="Abadi MT Condensed Light" panose="020B0306030101010103" pitchFamily="34" charset="77"/>
                        </a:rPr>
                        <a:t>Deep Neural Methods for Ranking</a:t>
                      </a:r>
                    </a:p>
                  </a:txBody>
                  <a:tcPr/>
                </a:tc>
                <a:extLst>
                  <a:ext uri="{0D108BD9-81ED-4DB2-BD59-A6C34878D82A}">
                    <a16:rowId xmlns:a16="http://schemas.microsoft.com/office/drawing/2014/main" val="4276192044"/>
                  </a:ext>
                </a:extLst>
              </a:tr>
              <a:tr h="285565">
                <a:tc>
                  <a:txBody>
                    <a:bodyPr/>
                    <a:lstStyle/>
                    <a:p>
                      <a:r>
                        <a:rPr lang="en-US" sz="1600" dirty="0">
                          <a:latin typeface="Abadi MT Condensed Light" panose="020B0306030101010103" pitchFamily="34" charset="77"/>
                        </a:rPr>
                        <a:t>13:45-14:00</a:t>
                      </a:r>
                    </a:p>
                  </a:txBody>
                  <a:tcPr>
                    <a:solidFill>
                      <a:schemeClr val="accent2">
                        <a:lumMod val="20000"/>
                        <a:lumOff val="80000"/>
                      </a:schemeClr>
                    </a:solidFill>
                  </a:tcPr>
                </a:tc>
                <a:tc>
                  <a:txBody>
                    <a:bodyPr/>
                    <a:lstStyle/>
                    <a:p>
                      <a:r>
                        <a:rPr lang="en-US" sz="1600" dirty="0">
                          <a:latin typeface="Abadi MT Condensed Light" panose="020B0306030101010103" pitchFamily="34" charset="77"/>
                        </a:rPr>
                        <a:t>Break</a:t>
                      </a:r>
                    </a:p>
                  </a:txBody>
                  <a:tcPr>
                    <a:solidFill>
                      <a:schemeClr val="accent2">
                        <a:lumMod val="20000"/>
                        <a:lumOff val="80000"/>
                      </a:schemeClr>
                    </a:solidFill>
                  </a:tcPr>
                </a:tc>
                <a:extLst>
                  <a:ext uri="{0D108BD9-81ED-4DB2-BD59-A6C34878D82A}">
                    <a16:rowId xmlns:a16="http://schemas.microsoft.com/office/drawing/2014/main" val="2059349334"/>
                  </a:ext>
                </a:extLst>
              </a:tr>
              <a:tr h="285565">
                <a:tc>
                  <a:txBody>
                    <a:bodyPr/>
                    <a:lstStyle/>
                    <a:p>
                      <a:r>
                        <a:rPr lang="en-US" sz="1600" dirty="0">
                          <a:latin typeface="Abadi MT Condensed Light" panose="020B0306030101010103" pitchFamily="34" charset="77"/>
                        </a:rPr>
                        <a:t>14:00-15:00</a:t>
                      </a:r>
                    </a:p>
                  </a:txBody>
                  <a:tcPr/>
                </a:tc>
                <a:tc>
                  <a:txBody>
                    <a:bodyPr/>
                    <a:lstStyle/>
                    <a:p>
                      <a:r>
                        <a:rPr lang="en-US" sz="1600" dirty="0">
                          <a:latin typeface="Abadi MT Condensed Light" panose="020B0306030101010103" pitchFamily="34" charset="77"/>
                        </a:rPr>
                        <a:t>Skip-gram Exercise</a:t>
                      </a:r>
                    </a:p>
                  </a:txBody>
                  <a:tcPr/>
                </a:tc>
                <a:extLst>
                  <a:ext uri="{0D108BD9-81ED-4DB2-BD59-A6C34878D82A}">
                    <a16:rowId xmlns:a16="http://schemas.microsoft.com/office/drawing/2014/main" val="2737622445"/>
                  </a:ext>
                </a:extLst>
              </a:tr>
              <a:tr h="285565">
                <a:tc>
                  <a:txBody>
                    <a:bodyPr/>
                    <a:lstStyle/>
                    <a:p>
                      <a:r>
                        <a:rPr lang="en-US" sz="1600" dirty="0">
                          <a:latin typeface="Abadi MT Condensed Light" panose="020B0306030101010103" pitchFamily="34" charset="77"/>
                        </a:rPr>
                        <a:t>15:00-16:00</a:t>
                      </a:r>
                    </a:p>
                  </a:txBody>
                  <a:tcPr/>
                </a:tc>
                <a:tc>
                  <a:txBody>
                    <a:bodyPr/>
                    <a:lstStyle/>
                    <a:p>
                      <a:r>
                        <a:rPr lang="en-US" sz="1600" dirty="0">
                          <a:latin typeface="Abadi MT Condensed Light" panose="020B0306030101010103" pitchFamily="34" charset="77"/>
                        </a:rPr>
                        <a:t>CBOW Exercise</a:t>
                      </a:r>
                    </a:p>
                  </a:txBody>
                  <a:tcPr/>
                </a:tc>
                <a:extLst>
                  <a:ext uri="{0D108BD9-81ED-4DB2-BD59-A6C34878D82A}">
                    <a16:rowId xmlns:a16="http://schemas.microsoft.com/office/drawing/2014/main" val="2077821706"/>
                  </a:ext>
                </a:extLst>
              </a:tr>
            </a:tbl>
          </a:graphicData>
        </a:graphic>
      </p:graphicFrame>
    </p:spTree>
    <p:extLst>
      <p:ext uri="{BB962C8B-B14F-4D97-AF65-F5344CB8AC3E}">
        <p14:creationId xmlns:p14="http://schemas.microsoft.com/office/powerpoint/2010/main" val="1267766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AC45-9E3A-1E49-AF61-3591B9AAFFF2}"/>
              </a:ext>
            </a:extLst>
          </p:cNvPr>
          <p:cNvSpPr>
            <a:spLocks noGrp="1"/>
          </p:cNvSpPr>
          <p:nvPr>
            <p:ph type="title"/>
          </p:nvPr>
        </p:nvSpPr>
        <p:spPr/>
        <p:txBody>
          <a:bodyPr/>
          <a:lstStyle/>
          <a:p>
            <a:r>
              <a:rPr lang="en-US" dirty="0"/>
              <a:t>IR Systems</a:t>
            </a:r>
          </a:p>
        </p:txBody>
      </p:sp>
      <p:sp>
        <p:nvSpPr>
          <p:cNvPr id="3" name="Content Placeholder 2">
            <a:extLst>
              <a:ext uri="{FF2B5EF4-FFF2-40B4-BE49-F238E27FC236}">
                <a16:creationId xmlns:a16="http://schemas.microsoft.com/office/drawing/2014/main" id="{CC49FEA7-12D2-D14F-8633-50AEF9A76EF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B8078AB-9965-2E43-9CDB-DC6E988C13C3}"/>
              </a:ext>
            </a:extLst>
          </p:cNvPr>
          <p:cNvPicPr>
            <a:picLocks noChangeAspect="1"/>
          </p:cNvPicPr>
          <p:nvPr/>
        </p:nvPicPr>
        <p:blipFill>
          <a:blip r:embed="rId2"/>
          <a:stretch>
            <a:fillRect/>
          </a:stretch>
        </p:blipFill>
        <p:spPr>
          <a:xfrm>
            <a:off x="94128" y="1927727"/>
            <a:ext cx="7604313" cy="4297504"/>
          </a:xfrm>
          <a:prstGeom prst="rect">
            <a:avLst/>
          </a:prstGeom>
        </p:spPr>
      </p:pic>
      <p:pic>
        <p:nvPicPr>
          <p:cNvPr id="5" name="Picture 4">
            <a:extLst>
              <a:ext uri="{FF2B5EF4-FFF2-40B4-BE49-F238E27FC236}">
                <a16:creationId xmlns:a16="http://schemas.microsoft.com/office/drawing/2014/main" id="{DC9DDBA8-9AF5-5F4E-A434-B86642ED00A6}"/>
              </a:ext>
            </a:extLst>
          </p:cNvPr>
          <p:cNvPicPr>
            <a:picLocks noChangeAspect="1"/>
          </p:cNvPicPr>
          <p:nvPr/>
        </p:nvPicPr>
        <p:blipFill>
          <a:blip r:embed="rId3"/>
          <a:stretch>
            <a:fillRect/>
          </a:stretch>
        </p:blipFill>
        <p:spPr>
          <a:xfrm>
            <a:off x="4666129" y="316857"/>
            <a:ext cx="7274859" cy="3477938"/>
          </a:xfrm>
          <a:prstGeom prst="rect">
            <a:avLst/>
          </a:prstGeom>
        </p:spPr>
      </p:pic>
      <p:pic>
        <p:nvPicPr>
          <p:cNvPr id="6" name="Picture 5">
            <a:extLst>
              <a:ext uri="{FF2B5EF4-FFF2-40B4-BE49-F238E27FC236}">
                <a16:creationId xmlns:a16="http://schemas.microsoft.com/office/drawing/2014/main" id="{477EA59B-00E9-E944-A44B-F9915912C2A1}"/>
              </a:ext>
            </a:extLst>
          </p:cNvPr>
          <p:cNvPicPr>
            <a:picLocks noChangeAspect="1"/>
          </p:cNvPicPr>
          <p:nvPr/>
        </p:nvPicPr>
        <p:blipFill>
          <a:blip r:embed="rId4"/>
          <a:stretch>
            <a:fillRect/>
          </a:stretch>
        </p:blipFill>
        <p:spPr>
          <a:xfrm>
            <a:off x="5194396" y="3896897"/>
            <a:ext cx="6218323" cy="4121163"/>
          </a:xfrm>
          <a:prstGeom prst="rect">
            <a:avLst/>
          </a:prstGeom>
        </p:spPr>
      </p:pic>
    </p:spTree>
    <p:extLst>
      <p:ext uri="{BB962C8B-B14F-4D97-AF65-F5344CB8AC3E}">
        <p14:creationId xmlns:p14="http://schemas.microsoft.com/office/powerpoint/2010/main" val="106740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A56-782B-DB41-A06C-7F300742B6BC}"/>
              </a:ext>
            </a:extLst>
          </p:cNvPr>
          <p:cNvSpPr>
            <a:spLocks noGrp="1"/>
          </p:cNvSpPr>
          <p:nvPr>
            <p:ph type="title"/>
          </p:nvPr>
        </p:nvSpPr>
        <p:spPr/>
        <p:txBody>
          <a:bodyPr/>
          <a:lstStyle/>
          <a:p>
            <a:r>
              <a:rPr lang="en-US" dirty="0"/>
              <a:t>About Myself</a:t>
            </a:r>
          </a:p>
        </p:txBody>
      </p:sp>
      <p:sp>
        <p:nvSpPr>
          <p:cNvPr id="3" name="Content Placeholder 2">
            <a:extLst>
              <a:ext uri="{FF2B5EF4-FFF2-40B4-BE49-F238E27FC236}">
                <a16:creationId xmlns:a16="http://schemas.microsoft.com/office/drawing/2014/main" id="{BCE2FF07-E877-2D47-B917-8AE6F787C296}"/>
              </a:ext>
            </a:extLst>
          </p:cNvPr>
          <p:cNvSpPr>
            <a:spLocks noGrp="1"/>
          </p:cNvSpPr>
          <p:nvPr>
            <p:ph idx="1"/>
          </p:nvPr>
        </p:nvSpPr>
        <p:spPr/>
        <p:txBody>
          <a:bodyPr/>
          <a:lstStyle/>
          <a:p>
            <a:r>
              <a:rPr lang="en-US" dirty="0"/>
              <a:t>Machine Learning Engineer, Alexa Shopping, Amazon</a:t>
            </a:r>
          </a:p>
          <a:p>
            <a:r>
              <a:rPr lang="en-US" dirty="0"/>
              <a:t>Team Leader, Echo team, 8200</a:t>
            </a:r>
          </a:p>
          <a:p>
            <a:r>
              <a:rPr lang="en-US" dirty="0"/>
              <a:t>Developer, NLP team, 8200</a:t>
            </a:r>
          </a:p>
          <a:p>
            <a:endParaRPr lang="en-US" dirty="0"/>
          </a:p>
          <a:p>
            <a:r>
              <a:rPr lang="en-US" dirty="0"/>
              <a:t>Information Systems Engineering, MSc, Ben-Gurion University</a:t>
            </a:r>
          </a:p>
          <a:p>
            <a:r>
              <a:rPr lang="en-US" dirty="0"/>
              <a:t>Industrial Engineering, BSc, Tel-Aviv University</a:t>
            </a:r>
          </a:p>
        </p:txBody>
      </p:sp>
      <p:pic>
        <p:nvPicPr>
          <p:cNvPr id="4" name="Picture 3">
            <a:extLst>
              <a:ext uri="{FF2B5EF4-FFF2-40B4-BE49-F238E27FC236}">
                <a16:creationId xmlns:a16="http://schemas.microsoft.com/office/drawing/2014/main" id="{A78EAA22-B215-8F42-BC52-A1AC1D81A197}"/>
              </a:ext>
            </a:extLst>
          </p:cNvPr>
          <p:cNvPicPr>
            <a:picLocks noChangeAspect="1"/>
          </p:cNvPicPr>
          <p:nvPr/>
        </p:nvPicPr>
        <p:blipFill rotWithShape="1">
          <a:blip r:embed="rId2"/>
          <a:srcRect l="33541" t="5431" r="33688" b="3234"/>
          <a:stretch/>
        </p:blipFill>
        <p:spPr>
          <a:xfrm>
            <a:off x="10108112" y="3973602"/>
            <a:ext cx="1840047" cy="2884397"/>
          </a:xfrm>
          <a:prstGeom prst="rect">
            <a:avLst/>
          </a:prstGeom>
          <a:ln>
            <a:noFill/>
          </a:ln>
          <a:effectLst>
            <a:softEdge rad="112500"/>
          </a:effectLst>
        </p:spPr>
      </p:pic>
      <p:pic>
        <p:nvPicPr>
          <p:cNvPr id="5" name="Picture 4">
            <a:extLst>
              <a:ext uri="{FF2B5EF4-FFF2-40B4-BE49-F238E27FC236}">
                <a16:creationId xmlns:a16="http://schemas.microsoft.com/office/drawing/2014/main" id="{61046D18-DFAB-384D-9891-FAFA6382EA61}"/>
              </a:ext>
            </a:extLst>
          </p:cNvPr>
          <p:cNvPicPr>
            <a:picLocks noChangeAspect="1"/>
          </p:cNvPicPr>
          <p:nvPr/>
        </p:nvPicPr>
        <p:blipFill rotWithShape="1">
          <a:blip r:embed="rId3"/>
          <a:srcRect t="37143" b="35946"/>
          <a:stretch/>
        </p:blipFill>
        <p:spPr>
          <a:xfrm>
            <a:off x="101090" y="5646999"/>
            <a:ext cx="3938640" cy="1059928"/>
          </a:xfrm>
          <a:prstGeom prst="rect">
            <a:avLst/>
          </a:prstGeom>
        </p:spPr>
      </p:pic>
    </p:spTree>
    <p:extLst>
      <p:ext uri="{BB962C8B-B14F-4D97-AF65-F5344CB8AC3E}">
        <p14:creationId xmlns:p14="http://schemas.microsoft.com/office/powerpoint/2010/main" val="3742036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71B70-0D9C-BB4E-8C0A-726FBAFEA773}"/>
              </a:ext>
            </a:extLst>
          </p:cNvPr>
          <p:cNvSpPr>
            <a:spLocks noGrp="1"/>
          </p:cNvSpPr>
          <p:nvPr>
            <p:ph type="title"/>
          </p:nvPr>
        </p:nvSpPr>
        <p:spPr/>
        <p:txBody>
          <a:bodyPr/>
          <a:lstStyle/>
          <a:p>
            <a:r>
              <a:rPr lang="en-US" dirty="0"/>
              <a:t>Learning to Rank (LTR)</a:t>
            </a:r>
          </a:p>
        </p:txBody>
      </p:sp>
      <p:sp>
        <p:nvSpPr>
          <p:cNvPr id="3" name="Content Placeholder 2">
            <a:extLst>
              <a:ext uri="{FF2B5EF4-FFF2-40B4-BE49-F238E27FC236}">
                <a16:creationId xmlns:a16="http://schemas.microsoft.com/office/drawing/2014/main" id="{8E48AD13-262C-7740-AA2C-1DD5F03EB83E}"/>
              </a:ext>
            </a:extLst>
          </p:cNvPr>
          <p:cNvSpPr>
            <a:spLocks noGrp="1"/>
          </p:cNvSpPr>
          <p:nvPr>
            <p:ph idx="1"/>
          </p:nvPr>
        </p:nvSpPr>
        <p:spPr>
          <a:xfrm>
            <a:off x="838200" y="1825625"/>
            <a:ext cx="5449365" cy="4351338"/>
          </a:xfrm>
        </p:spPr>
        <p:txBody>
          <a:bodyPr/>
          <a:lstStyle/>
          <a:p>
            <a:r>
              <a:rPr lang="en-US" dirty="0"/>
              <a:t>”... the task to automatically construct a ranking model using training data, such that the model can sort new objects according to their degrees of relevance, preference, or importance.” [Liu, 2009]</a:t>
            </a:r>
          </a:p>
        </p:txBody>
      </p:sp>
      <p:pic>
        <p:nvPicPr>
          <p:cNvPr id="4" name="Picture 3">
            <a:extLst>
              <a:ext uri="{FF2B5EF4-FFF2-40B4-BE49-F238E27FC236}">
                <a16:creationId xmlns:a16="http://schemas.microsoft.com/office/drawing/2014/main" id="{D84D1D17-0386-6A46-8EEB-12B7932B7D1B}"/>
              </a:ext>
            </a:extLst>
          </p:cNvPr>
          <p:cNvPicPr>
            <a:picLocks noChangeAspect="1"/>
          </p:cNvPicPr>
          <p:nvPr/>
        </p:nvPicPr>
        <p:blipFill>
          <a:blip r:embed="rId2"/>
          <a:stretch>
            <a:fillRect/>
          </a:stretch>
        </p:blipFill>
        <p:spPr>
          <a:xfrm>
            <a:off x="6287565" y="1584512"/>
            <a:ext cx="5653050" cy="3740523"/>
          </a:xfrm>
          <a:prstGeom prst="rect">
            <a:avLst/>
          </a:prstGeom>
        </p:spPr>
      </p:pic>
      <p:sp>
        <p:nvSpPr>
          <p:cNvPr id="5" name="Rectangle 4">
            <a:extLst>
              <a:ext uri="{FF2B5EF4-FFF2-40B4-BE49-F238E27FC236}">
                <a16:creationId xmlns:a16="http://schemas.microsoft.com/office/drawing/2014/main" id="{37FCA895-0A7C-514F-82D8-C5DCDE356D84}"/>
              </a:ext>
            </a:extLst>
          </p:cNvPr>
          <p:cNvSpPr/>
          <p:nvPr/>
        </p:nvSpPr>
        <p:spPr>
          <a:xfrm>
            <a:off x="0" y="6308209"/>
            <a:ext cx="12191999" cy="369332"/>
          </a:xfrm>
          <a:prstGeom prst="rect">
            <a:avLst/>
          </a:prstGeom>
        </p:spPr>
        <p:txBody>
          <a:bodyPr wrap="square">
            <a:spAutoFit/>
          </a:bodyPr>
          <a:lstStyle/>
          <a:p>
            <a:pPr algn="ctr"/>
            <a:r>
              <a:rPr lang="en-US" dirty="0">
                <a:latin typeface="Abadi MT Condensed Light" panose="020B0306030101010103" pitchFamily="34" charset="77"/>
              </a:rPr>
              <a:t>Tie-Yan Liu. Learning to rank for information retrieval. Foundation and Trends in Information Retrieval, 2009. </a:t>
            </a:r>
          </a:p>
        </p:txBody>
      </p:sp>
    </p:spTree>
    <p:extLst>
      <p:ext uri="{BB962C8B-B14F-4D97-AF65-F5344CB8AC3E}">
        <p14:creationId xmlns:p14="http://schemas.microsoft.com/office/powerpoint/2010/main" val="738645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71B70-0D9C-BB4E-8C0A-726FBAFEA773}"/>
              </a:ext>
            </a:extLst>
          </p:cNvPr>
          <p:cNvSpPr>
            <a:spLocks noGrp="1"/>
          </p:cNvSpPr>
          <p:nvPr>
            <p:ph type="title"/>
          </p:nvPr>
        </p:nvSpPr>
        <p:spPr/>
        <p:txBody>
          <a:bodyPr/>
          <a:lstStyle/>
          <a:p>
            <a:r>
              <a:rPr lang="en-US" dirty="0"/>
              <a:t>Learning to Rank (LTR)</a:t>
            </a:r>
          </a:p>
        </p:txBody>
      </p:sp>
      <p:sp>
        <p:nvSpPr>
          <p:cNvPr id="3" name="Content Placeholder 2">
            <a:extLst>
              <a:ext uri="{FF2B5EF4-FFF2-40B4-BE49-F238E27FC236}">
                <a16:creationId xmlns:a16="http://schemas.microsoft.com/office/drawing/2014/main" id="{8E48AD13-262C-7740-AA2C-1DD5F03EB83E}"/>
              </a:ext>
            </a:extLst>
          </p:cNvPr>
          <p:cNvSpPr>
            <a:spLocks noGrp="1"/>
          </p:cNvSpPr>
          <p:nvPr>
            <p:ph idx="1"/>
          </p:nvPr>
        </p:nvSpPr>
        <p:spPr>
          <a:xfrm>
            <a:off x="838200" y="1825625"/>
            <a:ext cx="5449365" cy="4351338"/>
          </a:xfrm>
        </p:spPr>
        <p:txBody>
          <a:bodyPr/>
          <a:lstStyle/>
          <a:p>
            <a:r>
              <a:rPr lang="en-US" dirty="0"/>
              <a:t>L2R models represent a </a:t>
            </a:r>
            <a:r>
              <a:rPr lang="en-US" dirty="0" err="1"/>
              <a:t>rankable</a:t>
            </a:r>
            <a:r>
              <a:rPr lang="en-US" dirty="0"/>
              <a:t> item e.g., a document, given some context, e.g., a user-issued query, as a numerical vector 𝑥 ∈ </a:t>
            </a:r>
            <a:r>
              <a:rPr lang="en-US" dirty="0" err="1"/>
              <a:t>ℝ</a:t>
            </a:r>
            <a:r>
              <a:rPr lang="en-US" i="1" baseline="30000" dirty="0" err="1"/>
              <a:t>n</a:t>
            </a:r>
            <a:endParaRPr lang="en-US" i="1" baseline="30000" dirty="0"/>
          </a:p>
          <a:p>
            <a:r>
              <a:rPr lang="en-US" dirty="0"/>
              <a:t>The ranking model 𝑓: 𝑥 → </a:t>
            </a:r>
            <a:r>
              <a:rPr lang="en-US" dirty="0" err="1"/>
              <a:t>ℝ</a:t>
            </a:r>
            <a:r>
              <a:rPr lang="en-US" dirty="0"/>
              <a:t> is trained to map the vector to a real-valued score such that relevant items are scored higher</a:t>
            </a:r>
          </a:p>
        </p:txBody>
      </p:sp>
      <p:pic>
        <p:nvPicPr>
          <p:cNvPr id="4" name="Picture 3">
            <a:extLst>
              <a:ext uri="{FF2B5EF4-FFF2-40B4-BE49-F238E27FC236}">
                <a16:creationId xmlns:a16="http://schemas.microsoft.com/office/drawing/2014/main" id="{D84D1D17-0386-6A46-8EEB-12B7932B7D1B}"/>
              </a:ext>
            </a:extLst>
          </p:cNvPr>
          <p:cNvPicPr>
            <a:picLocks noChangeAspect="1"/>
          </p:cNvPicPr>
          <p:nvPr/>
        </p:nvPicPr>
        <p:blipFill>
          <a:blip r:embed="rId2"/>
          <a:stretch>
            <a:fillRect/>
          </a:stretch>
        </p:blipFill>
        <p:spPr>
          <a:xfrm>
            <a:off x="6287565" y="1584512"/>
            <a:ext cx="5653050" cy="3740523"/>
          </a:xfrm>
          <a:prstGeom prst="rect">
            <a:avLst/>
          </a:prstGeom>
        </p:spPr>
      </p:pic>
      <p:sp>
        <p:nvSpPr>
          <p:cNvPr id="5" name="Rectangle 4">
            <a:extLst>
              <a:ext uri="{FF2B5EF4-FFF2-40B4-BE49-F238E27FC236}">
                <a16:creationId xmlns:a16="http://schemas.microsoft.com/office/drawing/2014/main" id="{747EE527-938C-D846-88DC-91C20EF9F5D2}"/>
              </a:ext>
            </a:extLst>
          </p:cNvPr>
          <p:cNvSpPr/>
          <p:nvPr/>
        </p:nvSpPr>
        <p:spPr>
          <a:xfrm>
            <a:off x="0" y="6308209"/>
            <a:ext cx="12191999" cy="369332"/>
          </a:xfrm>
          <a:prstGeom prst="rect">
            <a:avLst/>
          </a:prstGeom>
        </p:spPr>
        <p:txBody>
          <a:bodyPr wrap="square">
            <a:spAutoFit/>
          </a:bodyPr>
          <a:lstStyle/>
          <a:p>
            <a:pPr algn="ctr"/>
            <a:r>
              <a:rPr lang="en-US" dirty="0">
                <a:latin typeface="Abadi MT Condensed Light" panose="020B0306030101010103" pitchFamily="34" charset="77"/>
              </a:rPr>
              <a:t>Tie-Yan Liu. Learning to rank for information retrieval. Foundation and Trends in Information Retrieval, 2009. </a:t>
            </a:r>
          </a:p>
        </p:txBody>
      </p:sp>
    </p:spTree>
    <p:extLst>
      <p:ext uri="{BB962C8B-B14F-4D97-AF65-F5344CB8AC3E}">
        <p14:creationId xmlns:p14="http://schemas.microsoft.com/office/powerpoint/2010/main" val="2859746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C0E9B-424D-3C4C-AA01-3574C96E9E9D}"/>
              </a:ext>
            </a:extLst>
          </p:cNvPr>
          <p:cNvSpPr>
            <a:spLocks noGrp="1"/>
          </p:cNvSpPr>
          <p:nvPr>
            <p:ph type="title"/>
          </p:nvPr>
        </p:nvSpPr>
        <p:spPr/>
        <p:txBody>
          <a:bodyPr/>
          <a:lstStyle/>
          <a:p>
            <a:r>
              <a:rPr lang="en-US" dirty="0"/>
              <a:t>The Challenge</a:t>
            </a:r>
          </a:p>
        </p:txBody>
      </p:sp>
      <p:sp>
        <p:nvSpPr>
          <p:cNvPr id="3" name="Content Placeholder 2">
            <a:extLst>
              <a:ext uri="{FF2B5EF4-FFF2-40B4-BE49-F238E27FC236}">
                <a16:creationId xmlns:a16="http://schemas.microsoft.com/office/drawing/2014/main" id="{58075AE8-3026-334E-8931-5C8B1A9D8C58}"/>
              </a:ext>
            </a:extLst>
          </p:cNvPr>
          <p:cNvSpPr>
            <a:spLocks noGrp="1"/>
          </p:cNvSpPr>
          <p:nvPr>
            <p:ph idx="1"/>
          </p:nvPr>
        </p:nvSpPr>
        <p:spPr/>
        <p:txBody>
          <a:bodyPr>
            <a:normAutofit/>
          </a:bodyPr>
          <a:lstStyle/>
          <a:p>
            <a:pPr marL="0" indent="0" algn="ctr">
              <a:buNone/>
            </a:pPr>
            <a:r>
              <a:rPr lang="en-US" sz="4000" dirty="0"/>
              <a:t>Rank based metrics, such as DCG or MRR</a:t>
            </a:r>
          </a:p>
          <a:p>
            <a:pPr marL="0" indent="0" algn="ctr">
              <a:buNone/>
            </a:pPr>
            <a:r>
              <a:rPr lang="en-US" sz="4000" dirty="0"/>
              <a:t>are </a:t>
            </a:r>
            <a:r>
              <a:rPr lang="en-US" sz="4000" b="1" dirty="0"/>
              <a:t>non-smooth </a:t>
            </a:r>
            <a:r>
              <a:rPr lang="en-US" sz="4000" dirty="0"/>
              <a:t>/ </a:t>
            </a:r>
            <a:r>
              <a:rPr lang="en-US" sz="4000" b="1" dirty="0"/>
              <a:t>non-differentiable</a:t>
            </a:r>
          </a:p>
        </p:txBody>
      </p:sp>
    </p:spTree>
    <p:extLst>
      <p:ext uri="{BB962C8B-B14F-4D97-AF65-F5344CB8AC3E}">
        <p14:creationId xmlns:p14="http://schemas.microsoft.com/office/powerpoint/2010/main" val="3795809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2572-D297-E947-8641-BB2FD12AF4F3}"/>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59BF7377-0717-0B49-97A7-EE42208B6B32}"/>
              </a:ext>
            </a:extLst>
          </p:cNvPr>
          <p:cNvSpPr>
            <a:spLocks noGrp="1"/>
          </p:cNvSpPr>
          <p:nvPr>
            <p:ph idx="1"/>
          </p:nvPr>
        </p:nvSpPr>
        <p:spPr/>
        <p:txBody>
          <a:bodyPr/>
          <a:lstStyle/>
          <a:p>
            <a:r>
              <a:rPr lang="en-US" dirty="0"/>
              <a:t>Traditional L2R models employ hand-crafted features that encode IR insights</a:t>
            </a:r>
          </a:p>
          <a:p>
            <a:r>
              <a:rPr lang="en-US" dirty="0"/>
              <a:t>They can often be categorized as:</a:t>
            </a:r>
          </a:p>
          <a:p>
            <a:pPr lvl="1"/>
            <a:r>
              <a:rPr lang="en-US" b="1" dirty="0"/>
              <a:t>Document-level features or static features </a:t>
            </a:r>
            <a:r>
              <a:rPr lang="en-US" dirty="0"/>
              <a:t>e.g., incoming link count and document length</a:t>
            </a:r>
          </a:p>
          <a:p>
            <a:pPr lvl="1"/>
            <a:r>
              <a:rPr lang="en-US" b="1" dirty="0"/>
              <a:t>Query-level features </a:t>
            </a:r>
            <a:r>
              <a:rPr lang="en-US" dirty="0"/>
              <a:t>e.g., query length</a:t>
            </a:r>
            <a:endParaRPr lang="en-US" b="1" dirty="0"/>
          </a:p>
          <a:p>
            <a:pPr lvl="1"/>
            <a:r>
              <a:rPr lang="en-US" b="1" dirty="0"/>
              <a:t>Query-dependent or dynamic features </a:t>
            </a:r>
            <a:r>
              <a:rPr lang="en-US" dirty="0"/>
              <a:t>e.g., BM25</a:t>
            </a:r>
          </a:p>
        </p:txBody>
      </p:sp>
    </p:spTree>
    <p:extLst>
      <p:ext uri="{BB962C8B-B14F-4D97-AF65-F5344CB8AC3E}">
        <p14:creationId xmlns:p14="http://schemas.microsoft.com/office/powerpoint/2010/main" val="4056895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1980B-E7AF-2D40-A87A-1685C3E0ADF3}"/>
              </a:ext>
            </a:extLst>
          </p:cNvPr>
          <p:cNvSpPr>
            <a:spLocks noGrp="1"/>
          </p:cNvSpPr>
          <p:nvPr>
            <p:ph type="title"/>
          </p:nvPr>
        </p:nvSpPr>
        <p:spPr/>
        <p:txBody>
          <a:bodyPr/>
          <a:lstStyle/>
          <a:p>
            <a:r>
              <a:rPr lang="en-US" dirty="0"/>
              <a:t>Approaches </a:t>
            </a:r>
            <a:r>
              <a:rPr lang="en-US" sz="3200" dirty="0"/>
              <a:t>(Liu, 2009)</a:t>
            </a:r>
            <a:endParaRPr lang="en-US" dirty="0"/>
          </a:p>
        </p:txBody>
      </p:sp>
      <p:sp>
        <p:nvSpPr>
          <p:cNvPr id="3" name="Content Placeholder 2">
            <a:extLst>
              <a:ext uri="{FF2B5EF4-FFF2-40B4-BE49-F238E27FC236}">
                <a16:creationId xmlns:a16="http://schemas.microsoft.com/office/drawing/2014/main" id="{F222DE08-EA6A-3E42-89EF-D8FE3D1939E7}"/>
              </a:ext>
            </a:extLst>
          </p:cNvPr>
          <p:cNvSpPr>
            <a:spLocks noGrp="1"/>
          </p:cNvSpPr>
          <p:nvPr>
            <p:ph idx="1"/>
          </p:nvPr>
        </p:nvSpPr>
        <p:spPr/>
        <p:txBody>
          <a:bodyPr/>
          <a:lstStyle/>
          <a:p>
            <a:r>
              <a:rPr lang="en-US" b="1" dirty="0"/>
              <a:t>Pointwise approach - </a:t>
            </a:r>
            <a:r>
              <a:rPr lang="en-US" dirty="0"/>
              <a:t>Relevance label 𝑦</a:t>
            </a:r>
            <a:r>
              <a:rPr lang="en-US" baseline="-25000" dirty="0"/>
              <a:t>𝑞,𝑑</a:t>
            </a:r>
            <a:r>
              <a:rPr lang="en-US" dirty="0"/>
              <a:t> is a number—derived from binary or graded human judgments or implicit user feedback (e.g., CTR). Typically, a regression or classification model is trained to predict 𝑦</a:t>
            </a:r>
            <a:r>
              <a:rPr lang="en-US" baseline="-25000" dirty="0"/>
              <a:t>𝑞,𝑑</a:t>
            </a:r>
            <a:r>
              <a:rPr lang="en-US" dirty="0"/>
              <a:t> given 𝑥</a:t>
            </a:r>
            <a:r>
              <a:rPr lang="en-US" baseline="-25000" dirty="0"/>
              <a:t>𝑞,𝑑</a:t>
            </a:r>
          </a:p>
          <a:p>
            <a:r>
              <a:rPr lang="en-US" b="1" dirty="0"/>
              <a:t>Pairwise approach - </a:t>
            </a:r>
            <a:r>
              <a:rPr lang="en-US" dirty="0"/>
              <a:t>Pairwise preference between documents for a query (𝑑</a:t>
            </a:r>
            <a:r>
              <a:rPr lang="en-US" baseline="-25000" dirty="0"/>
              <a:t>𝑖</a:t>
            </a:r>
            <a:r>
              <a:rPr lang="en-US" dirty="0"/>
              <a:t> ≻ 𝑑</a:t>
            </a:r>
            <a:r>
              <a:rPr lang="en-US" baseline="-25000" dirty="0"/>
              <a:t>𝑗</a:t>
            </a:r>
            <a:r>
              <a:rPr lang="en-US" dirty="0"/>
              <a:t> </a:t>
            </a:r>
            <a:r>
              <a:rPr lang="en-US" dirty="0" err="1"/>
              <a:t>w.r.t.</a:t>
            </a:r>
            <a:r>
              <a:rPr lang="en-US" dirty="0"/>
              <a:t> 𝑞) as label. Reduces to binary classification to predict more relevant document.</a:t>
            </a:r>
          </a:p>
          <a:p>
            <a:r>
              <a:rPr lang="en-US" b="1" dirty="0"/>
              <a:t>Listwise approach - </a:t>
            </a:r>
            <a:r>
              <a:rPr lang="en-US" dirty="0"/>
              <a:t>Directly optimize for rank-based metric, such as NDCG—difficult because these metrics are often not differentiable </a:t>
            </a:r>
            <a:r>
              <a:rPr lang="en-US" dirty="0" err="1"/>
              <a:t>w.r.t.</a:t>
            </a:r>
            <a:r>
              <a:rPr lang="en-US" dirty="0"/>
              <a:t> model parameters.</a:t>
            </a:r>
            <a:endParaRPr lang="en-US" b="1" dirty="0"/>
          </a:p>
        </p:txBody>
      </p:sp>
    </p:spTree>
    <p:extLst>
      <p:ext uri="{BB962C8B-B14F-4D97-AF65-F5344CB8AC3E}">
        <p14:creationId xmlns:p14="http://schemas.microsoft.com/office/powerpoint/2010/main" val="526140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48400-7E0B-D444-8B93-4D10C4E4491F}"/>
              </a:ext>
            </a:extLst>
          </p:cNvPr>
          <p:cNvSpPr>
            <a:spLocks noGrp="1"/>
          </p:cNvSpPr>
          <p:nvPr>
            <p:ph type="ctrTitle"/>
          </p:nvPr>
        </p:nvSpPr>
        <p:spPr/>
        <p:txBody>
          <a:bodyPr>
            <a:normAutofit/>
          </a:bodyPr>
          <a:lstStyle/>
          <a:p>
            <a:r>
              <a:rPr lang="en-US" dirty="0">
                <a:latin typeface="Abadi MT Condensed Light" panose="020B0306030101010103" pitchFamily="34" charset="77"/>
              </a:rPr>
              <a:t>Embeddings</a:t>
            </a:r>
            <a:br>
              <a:rPr lang="en-US" dirty="0">
                <a:latin typeface="Abadi MT Condensed Light" panose="020B0306030101010103" pitchFamily="34" charset="77"/>
              </a:rPr>
            </a:br>
            <a:endParaRPr lang="en-US" dirty="0">
              <a:latin typeface="Abadi MT Condensed Light" panose="020B0306030101010103" pitchFamily="34" charset="77"/>
            </a:endParaRPr>
          </a:p>
        </p:txBody>
      </p:sp>
      <p:graphicFrame>
        <p:nvGraphicFramePr>
          <p:cNvPr id="3" name="Table 2">
            <a:extLst>
              <a:ext uri="{FF2B5EF4-FFF2-40B4-BE49-F238E27FC236}">
                <a16:creationId xmlns:a16="http://schemas.microsoft.com/office/drawing/2014/main" id="{D1ED39B0-44FC-7A4F-893B-CA41B6B76165}"/>
              </a:ext>
            </a:extLst>
          </p:cNvPr>
          <p:cNvGraphicFramePr>
            <a:graphicFrameLocks noGrp="1"/>
          </p:cNvGraphicFramePr>
          <p:nvPr>
            <p:extLst>
              <p:ext uri="{D42A27DB-BD31-4B8C-83A1-F6EECF244321}">
                <p14:modId xmlns:p14="http://schemas.microsoft.com/office/powerpoint/2010/main" val="2345422359"/>
              </p:ext>
            </p:extLst>
          </p:nvPr>
        </p:nvGraphicFramePr>
        <p:xfrm>
          <a:off x="3921550" y="2748560"/>
          <a:ext cx="4348900" cy="3688080"/>
        </p:xfrm>
        <a:graphic>
          <a:graphicData uri="http://schemas.openxmlformats.org/drawingml/2006/table">
            <a:tbl>
              <a:tblPr firstRow="1" bandRow="1">
                <a:tableStyleId>{5C22544A-7EE6-4342-B048-85BDC9FD1C3A}</a:tableStyleId>
              </a:tblPr>
              <a:tblGrid>
                <a:gridCol w="1468900">
                  <a:extLst>
                    <a:ext uri="{9D8B030D-6E8A-4147-A177-3AD203B41FA5}">
                      <a16:colId xmlns:a16="http://schemas.microsoft.com/office/drawing/2014/main" val="952917856"/>
                    </a:ext>
                  </a:extLst>
                </a:gridCol>
                <a:gridCol w="2880000">
                  <a:extLst>
                    <a:ext uri="{9D8B030D-6E8A-4147-A177-3AD203B41FA5}">
                      <a16:colId xmlns:a16="http://schemas.microsoft.com/office/drawing/2014/main" val="905913255"/>
                    </a:ext>
                  </a:extLst>
                </a:gridCol>
              </a:tblGrid>
              <a:tr h="285565">
                <a:tc>
                  <a:txBody>
                    <a:bodyPr/>
                    <a:lstStyle/>
                    <a:p>
                      <a:r>
                        <a:rPr lang="en-US" sz="1600" dirty="0">
                          <a:latin typeface="Abadi MT Condensed Light" panose="020B0306030101010103" pitchFamily="34" charset="77"/>
                        </a:rPr>
                        <a:t>Time</a:t>
                      </a:r>
                    </a:p>
                  </a:txBody>
                  <a:tcPr/>
                </a:tc>
                <a:tc>
                  <a:txBody>
                    <a:bodyPr/>
                    <a:lstStyle/>
                    <a:p>
                      <a:r>
                        <a:rPr lang="en-US" sz="1600" dirty="0">
                          <a:latin typeface="Abadi MT Condensed Light" panose="020B0306030101010103" pitchFamily="34" charset="77"/>
                        </a:rPr>
                        <a:t>Topic</a:t>
                      </a:r>
                    </a:p>
                  </a:txBody>
                  <a:tcPr/>
                </a:tc>
                <a:extLst>
                  <a:ext uri="{0D108BD9-81ED-4DB2-BD59-A6C34878D82A}">
                    <a16:rowId xmlns:a16="http://schemas.microsoft.com/office/drawing/2014/main" val="202780562"/>
                  </a:ext>
                </a:extLst>
              </a:tr>
              <a:tr h="285565">
                <a:tc>
                  <a:txBody>
                    <a:bodyPr/>
                    <a:lstStyle/>
                    <a:p>
                      <a:r>
                        <a:rPr lang="en-US" sz="1600" b="0" dirty="0">
                          <a:latin typeface="Abadi MT Condensed Light" panose="020B0306030101010103" pitchFamily="34" charset="77"/>
                        </a:rPr>
                        <a:t>9:00-9:10</a:t>
                      </a:r>
                    </a:p>
                  </a:txBody>
                  <a:tcPr/>
                </a:tc>
                <a:tc>
                  <a:txBody>
                    <a:bodyPr/>
                    <a:lstStyle/>
                    <a:p>
                      <a:r>
                        <a:rPr lang="en-US" sz="1600" b="0" dirty="0">
                          <a:latin typeface="Abadi MT Condensed Light" panose="020B0306030101010103" pitchFamily="34" charset="77"/>
                        </a:rPr>
                        <a:t>The Search Task</a:t>
                      </a:r>
                    </a:p>
                  </a:txBody>
                  <a:tcPr/>
                </a:tc>
                <a:extLst>
                  <a:ext uri="{0D108BD9-81ED-4DB2-BD59-A6C34878D82A}">
                    <a16:rowId xmlns:a16="http://schemas.microsoft.com/office/drawing/2014/main" val="154161284"/>
                  </a:ext>
                </a:extLst>
              </a:tr>
              <a:tr h="285565">
                <a:tc>
                  <a:txBody>
                    <a:bodyPr/>
                    <a:lstStyle/>
                    <a:p>
                      <a:r>
                        <a:rPr lang="en-US" sz="1600" dirty="0">
                          <a:latin typeface="Abadi MT Condensed Light" panose="020B0306030101010103" pitchFamily="34" charset="77"/>
                        </a:rPr>
                        <a:t>9:10-9:30</a:t>
                      </a:r>
                    </a:p>
                  </a:txBody>
                  <a:tcPr/>
                </a:tc>
                <a:tc>
                  <a:txBody>
                    <a:bodyPr/>
                    <a:lstStyle/>
                    <a:p>
                      <a:r>
                        <a:rPr lang="en-US" sz="1600" dirty="0">
                          <a:latin typeface="Abadi MT Condensed Light" panose="020B0306030101010103" pitchFamily="34" charset="77"/>
                        </a:rPr>
                        <a:t>Learning to Rank</a:t>
                      </a:r>
                    </a:p>
                  </a:txBody>
                  <a:tcPr/>
                </a:tc>
                <a:extLst>
                  <a:ext uri="{0D108BD9-81ED-4DB2-BD59-A6C34878D82A}">
                    <a16:rowId xmlns:a16="http://schemas.microsoft.com/office/drawing/2014/main" val="4157349319"/>
                  </a:ext>
                </a:extLst>
              </a:tr>
              <a:tr h="285565">
                <a:tc>
                  <a:txBody>
                    <a:bodyPr/>
                    <a:lstStyle/>
                    <a:p>
                      <a:r>
                        <a:rPr lang="en-US" sz="1600" b="1" dirty="0">
                          <a:latin typeface="Abadi MT Condensed Light" panose="020B0306030101010103" pitchFamily="34" charset="77"/>
                        </a:rPr>
                        <a:t>9:30-10:30</a:t>
                      </a:r>
                    </a:p>
                  </a:txBody>
                  <a:tcPr/>
                </a:tc>
                <a:tc>
                  <a:txBody>
                    <a:bodyPr/>
                    <a:lstStyle/>
                    <a:p>
                      <a:r>
                        <a:rPr lang="en-US" sz="1600" b="1" dirty="0">
                          <a:latin typeface="Abadi MT Condensed Light" panose="020B0306030101010103" pitchFamily="34" charset="77"/>
                        </a:rPr>
                        <a:t>Embeddings</a:t>
                      </a:r>
                    </a:p>
                  </a:txBody>
                  <a:tcPr/>
                </a:tc>
                <a:extLst>
                  <a:ext uri="{0D108BD9-81ED-4DB2-BD59-A6C34878D82A}">
                    <a16:rowId xmlns:a16="http://schemas.microsoft.com/office/drawing/2014/main" val="296823695"/>
                  </a:ext>
                </a:extLst>
              </a:tr>
              <a:tr h="285565">
                <a:tc>
                  <a:txBody>
                    <a:bodyPr/>
                    <a:lstStyle/>
                    <a:p>
                      <a:r>
                        <a:rPr lang="en-US" sz="1600" dirty="0">
                          <a:latin typeface="Abadi MT Condensed Light" panose="020B0306030101010103" pitchFamily="34" charset="77"/>
                        </a:rPr>
                        <a:t>10:30-10:40</a:t>
                      </a:r>
                    </a:p>
                  </a:txBody>
                  <a:tcPr>
                    <a:solidFill>
                      <a:schemeClr val="accent2">
                        <a:lumMod val="20000"/>
                        <a:lumOff val="80000"/>
                      </a:schemeClr>
                    </a:solidFill>
                  </a:tcPr>
                </a:tc>
                <a:tc>
                  <a:txBody>
                    <a:bodyPr/>
                    <a:lstStyle/>
                    <a:p>
                      <a:r>
                        <a:rPr lang="en-US" sz="1600" dirty="0">
                          <a:latin typeface="Abadi MT Condensed Light" panose="020B0306030101010103" pitchFamily="34" charset="77"/>
                        </a:rPr>
                        <a:t>Break</a:t>
                      </a:r>
                    </a:p>
                  </a:txBody>
                  <a:tcPr>
                    <a:solidFill>
                      <a:schemeClr val="accent2">
                        <a:lumMod val="20000"/>
                        <a:lumOff val="80000"/>
                      </a:schemeClr>
                    </a:solidFill>
                  </a:tcPr>
                </a:tc>
                <a:extLst>
                  <a:ext uri="{0D108BD9-81ED-4DB2-BD59-A6C34878D82A}">
                    <a16:rowId xmlns:a16="http://schemas.microsoft.com/office/drawing/2014/main" val="2476209165"/>
                  </a:ext>
                </a:extLst>
              </a:tr>
              <a:tr h="285565">
                <a:tc>
                  <a:txBody>
                    <a:bodyPr/>
                    <a:lstStyle/>
                    <a:p>
                      <a:r>
                        <a:rPr lang="en-US" sz="1600" dirty="0">
                          <a:latin typeface="Abadi MT Condensed Light" panose="020B0306030101010103" pitchFamily="34" charset="77"/>
                        </a:rPr>
                        <a:t>10:40-11:15</a:t>
                      </a:r>
                    </a:p>
                  </a:txBody>
                  <a:tcPr/>
                </a:tc>
                <a:tc>
                  <a:txBody>
                    <a:bodyPr/>
                    <a:lstStyle/>
                    <a:p>
                      <a:r>
                        <a:rPr lang="en-US" sz="1600" dirty="0">
                          <a:latin typeface="Abadi MT Condensed Light" panose="020B0306030101010103" pitchFamily="34" charset="77"/>
                        </a:rPr>
                        <a:t>Shallow Neural Methods for Ranking</a:t>
                      </a:r>
                    </a:p>
                  </a:txBody>
                  <a:tcPr/>
                </a:tc>
                <a:extLst>
                  <a:ext uri="{0D108BD9-81ED-4DB2-BD59-A6C34878D82A}">
                    <a16:rowId xmlns:a16="http://schemas.microsoft.com/office/drawing/2014/main" val="308523591"/>
                  </a:ext>
                </a:extLst>
              </a:tr>
              <a:tr h="285565">
                <a:tc>
                  <a:txBody>
                    <a:bodyPr/>
                    <a:lstStyle/>
                    <a:p>
                      <a:r>
                        <a:rPr lang="en-US" sz="1600" dirty="0">
                          <a:latin typeface="Abadi MT Condensed Light" panose="020B0306030101010103" pitchFamily="34" charset="77"/>
                        </a:rPr>
                        <a:t>11:15-12:15</a:t>
                      </a:r>
                    </a:p>
                  </a:txBody>
                  <a:tcPr>
                    <a:solidFill>
                      <a:schemeClr val="accent2">
                        <a:lumMod val="60000"/>
                        <a:lumOff val="40000"/>
                      </a:schemeClr>
                    </a:solidFill>
                  </a:tcPr>
                </a:tc>
                <a:tc>
                  <a:txBody>
                    <a:bodyPr/>
                    <a:lstStyle/>
                    <a:p>
                      <a:r>
                        <a:rPr lang="en-US" sz="1600" dirty="0">
                          <a:latin typeface="Abadi MT Condensed Light" panose="020B0306030101010103" pitchFamily="34" charset="77"/>
                        </a:rPr>
                        <a:t>Lunch</a:t>
                      </a:r>
                    </a:p>
                  </a:txBody>
                  <a:tcPr>
                    <a:solidFill>
                      <a:schemeClr val="accent2">
                        <a:lumMod val="60000"/>
                        <a:lumOff val="40000"/>
                      </a:schemeClr>
                    </a:solidFill>
                  </a:tcPr>
                </a:tc>
                <a:extLst>
                  <a:ext uri="{0D108BD9-81ED-4DB2-BD59-A6C34878D82A}">
                    <a16:rowId xmlns:a16="http://schemas.microsoft.com/office/drawing/2014/main" val="882031793"/>
                  </a:ext>
                </a:extLst>
              </a:tr>
              <a:tr h="285565">
                <a:tc>
                  <a:txBody>
                    <a:bodyPr/>
                    <a:lstStyle/>
                    <a:p>
                      <a:r>
                        <a:rPr lang="en-US" sz="1600" dirty="0">
                          <a:latin typeface="Abadi MT Condensed Light" panose="020B0306030101010103" pitchFamily="34" charset="77"/>
                        </a:rPr>
                        <a:t>12:15-13:45</a:t>
                      </a:r>
                    </a:p>
                  </a:txBody>
                  <a:tcPr/>
                </a:tc>
                <a:tc>
                  <a:txBody>
                    <a:bodyPr/>
                    <a:lstStyle/>
                    <a:p>
                      <a:r>
                        <a:rPr lang="en-US" sz="1600" dirty="0">
                          <a:latin typeface="Abadi MT Condensed Light" panose="020B0306030101010103" pitchFamily="34" charset="77"/>
                        </a:rPr>
                        <a:t>Deep Neural Methods for Ranking</a:t>
                      </a:r>
                    </a:p>
                  </a:txBody>
                  <a:tcPr/>
                </a:tc>
                <a:extLst>
                  <a:ext uri="{0D108BD9-81ED-4DB2-BD59-A6C34878D82A}">
                    <a16:rowId xmlns:a16="http://schemas.microsoft.com/office/drawing/2014/main" val="4276192044"/>
                  </a:ext>
                </a:extLst>
              </a:tr>
              <a:tr h="285565">
                <a:tc>
                  <a:txBody>
                    <a:bodyPr/>
                    <a:lstStyle/>
                    <a:p>
                      <a:r>
                        <a:rPr lang="en-US" sz="1600" dirty="0">
                          <a:latin typeface="Abadi MT Condensed Light" panose="020B0306030101010103" pitchFamily="34" charset="77"/>
                        </a:rPr>
                        <a:t>13:45-14:00</a:t>
                      </a:r>
                    </a:p>
                  </a:txBody>
                  <a:tcPr>
                    <a:solidFill>
                      <a:schemeClr val="accent2">
                        <a:lumMod val="20000"/>
                        <a:lumOff val="80000"/>
                      </a:schemeClr>
                    </a:solidFill>
                  </a:tcPr>
                </a:tc>
                <a:tc>
                  <a:txBody>
                    <a:bodyPr/>
                    <a:lstStyle/>
                    <a:p>
                      <a:r>
                        <a:rPr lang="en-US" sz="1600" dirty="0">
                          <a:latin typeface="Abadi MT Condensed Light" panose="020B0306030101010103" pitchFamily="34" charset="77"/>
                        </a:rPr>
                        <a:t>Break</a:t>
                      </a:r>
                    </a:p>
                  </a:txBody>
                  <a:tcPr>
                    <a:solidFill>
                      <a:schemeClr val="accent2">
                        <a:lumMod val="20000"/>
                        <a:lumOff val="80000"/>
                      </a:schemeClr>
                    </a:solidFill>
                  </a:tcPr>
                </a:tc>
                <a:extLst>
                  <a:ext uri="{0D108BD9-81ED-4DB2-BD59-A6C34878D82A}">
                    <a16:rowId xmlns:a16="http://schemas.microsoft.com/office/drawing/2014/main" val="2059349334"/>
                  </a:ext>
                </a:extLst>
              </a:tr>
              <a:tr h="285565">
                <a:tc>
                  <a:txBody>
                    <a:bodyPr/>
                    <a:lstStyle/>
                    <a:p>
                      <a:r>
                        <a:rPr lang="en-US" sz="1600" dirty="0">
                          <a:latin typeface="Abadi MT Condensed Light" panose="020B0306030101010103" pitchFamily="34" charset="77"/>
                        </a:rPr>
                        <a:t>14:00-15:00</a:t>
                      </a:r>
                    </a:p>
                  </a:txBody>
                  <a:tcPr/>
                </a:tc>
                <a:tc>
                  <a:txBody>
                    <a:bodyPr/>
                    <a:lstStyle/>
                    <a:p>
                      <a:r>
                        <a:rPr lang="en-US" sz="1600" dirty="0">
                          <a:latin typeface="Abadi MT Condensed Light" panose="020B0306030101010103" pitchFamily="34" charset="77"/>
                        </a:rPr>
                        <a:t>Skip-gram Exercise</a:t>
                      </a:r>
                    </a:p>
                  </a:txBody>
                  <a:tcPr/>
                </a:tc>
                <a:extLst>
                  <a:ext uri="{0D108BD9-81ED-4DB2-BD59-A6C34878D82A}">
                    <a16:rowId xmlns:a16="http://schemas.microsoft.com/office/drawing/2014/main" val="2737622445"/>
                  </a:ext>
                </a:extLst>
              </a:tr>
              <a:tr h="285565">
                <a:tc>
                  <a:txBody>
                    <a:bodyPr/>
                    <a:lstStyle/>
                    <a:p>
                      <a:r>
                        <a:rPr lang="en-US" sz="1600" dirty="0">
                          <a:latin typeface="Abadi MT Condensed Light" panose="020B0306030101010103" pitchFamily="34" charset="77"/>
                        </a:rPr>
                        <a:t>15:00-16:00</a:t>
                      </a:r>
                    </a:p>
                  </a:txBody>
                  <a:tcPr/>
                </a:tc>
                <a:tc>
                  <a:txBody>
                    <a:bodyPr/>
                    <a:lstStyle/>
                    <a:p>
                      <a:r>
                        <a:rPr lang="en-US" sz="1600" dirty="0">
                          <a:latin typeface="Abadi MT Condensed Light" panose="020B0306030101010103" pitchFamily="34" charset="77"/>
                        </a:rPr>
                        <a:t>CBOW Exercise</a:t>
                      </a:r>
                    </a:p>
                  </a:txBody>
                  <a:tcPr/>
                </a:tc>
                <a:extLst>
                  <a:ext uri="{0D108BD9-81ED-4DB2-BD59-A6C34878D82A}">
                    <a16:rowId xmlns:a16="http://schemas.microsoft.com/office/drawing/2014/main" val="2077821706"/>
                  </a:ext>
                </a:extLst>
              </a:tr>
            </a:tbl>
          </a:graphicData>
        </a:graphic>
      </p:graphicFrame>
    </p:spTree>
    <p:extLst>
      <p:ext uri="{BB962C8B-B14F-4D97-AF65-F5344CB8AC3E}">
        <p14:creationId xmlns:p14="http://schemas.microsoft.com/office/powerpoint/2010/main" val="309557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E281A-0462-FE4C-BB37-46D965E2EAB7}"/>
              </a:ext>
            </a:extLst>
          </p:cNvPr>
          <p:cNvSpPr>
            <a:spLocks noGrp="1"/>
          </p:cNvSpPr>
          <p:nvPr>
            <p:ph type="title"/>
          </p:nvPr>
        </p:nvSpPr>
        <p:spPr/>
        <p:txBody>
          <a:bodyPr/>
          <a:lstStyle/>
          <a:p>
            <a:r>
              <a:rPr lang="en-US" dirty="0"/>
              <a:t>Types of Vector Representations</a:t>
            </a:r>
          </a:p>
        </p:txBody>
      </p:sp>
      <p:sp>
        <p:nvSpPr>
          <p:cNvPr id="3" name="Content Placeholder 2">
            <a:extLst>
              <a:ext uri="{FF2B5EF4-FFF2-40B4-BE49-F238E27FC236}">
                <a16:creationId xmlns:a16="http://schemas.microsoft.com/office/drawing/2014/main" id="{5FC62F29-A940-F34D-B3A5-9749917D2A46}"/>
              </a:ext>
            </a:extLst>
          </p:cNvPr>
          <p:cNvSpPr>
            <a:spLocks noGrp="1"/>
          </p:cNvSpPr>
          <p:nvPr>
            <p:ph idx="1"/>
          </p:nvPr>
        </p:nvSpPr>
        <p:spPr/>
        <p:txBody>
          <a:bodyPr/>
          <a:lstStyle/>
          <a:p>
            <a:r>
              <a:rPr lang="en-US" b="1" dirty="0"/>
              <a:t>Local (One hot) </a:t>
            </a:r>
            <a:r>
              <a:rPr lang="en-US" dirty="0"/>
              <a:t>- Every term in vocabulary T is represented by a binary vector of length |T|, where one position in the vector is set to one and the rest to zero</a:t>
            </a:r>
          </a:p>
          <a:p>
            <a:endParaRPr lang="en-US" dirty="0"/>
          </a:p>
          <a:p>
            <a:pPr marL="0" indent="0">
              <a:buNone/>
            </a:pPr>
            <a:endParaRPr lang="en-US" dirty="0"/>
          </a:p>
          <a:p>
            <a:pPr marL="0" indent="0">
              <a:buNone/>
            </a:pPr>
            <a:endParaRPr lang="en-US" sz="1050" dirty="0"/>
          </a:p>
          <a:p>
            <a:r>
              <a:rPr lang="en-US" b="1" dirty="0"/>
              <a:t>Distributed</a:t>
            </a:r>
            <a:r>
              <a:rPr lang="en-US" dirty="0"/>
              <a:t> - Every term in vocabulary T is represented by a real-valued vector of length k. The vector can be sparse or dense. The vector dimensions may be observed (e.g., hand-crafted features) or latent (e.g., embedding dimensions)</a:t>
            </a:r>
          </a:p>
          <a:p>
            <a:endParaRPr lang="en-US" dirty="0"/>
          </a:p>
        </p:txBody>
      </p:sp>
      <p:pic>
        <p:nvPicPr>
          <p:cNvPr id="4" name="Picture 3">
            <a:extLst>
              <a:ext uri="{FF2B5EF4-FFF2-40B4-BE49-F238E27FC236}">
                <a16:creationId xmlns:a16="http://schemas.microsoft.com/office/drawing/2014/main" id="{AE0322C7-AB0E-C649-B775-2F0D1B4B05AE}"/>
              </a:ext>
            </a:extLst>
          </p:cNvPr>
          <p:cNvPicPr>
            <a:picLocks noChangeAspect="1"/>
          </p:cNvPicPr>
          <p:nvPr/>
        </p:nvPicPr>
        <p:blipFill rotWithShape="1">
          <a:blip r:embed="rId2"/>
          <a:srcRect t="10906" b="8238"/>
          <a:stretch/>
        </p:blipFill>
        <p:spPr>
          <a:xfrm>
            <a:off x="4025900" y="2756647"/>
            <a:ext cx="4140200" cy="1129554"/>
          </a:xfrm>
          <a:prstGeom prst="rect">
            <a:avLst/>
          </a:prstGeom>
        </p:spPr>
      </p:pic>
      <p:pic>
        <p:nvPicPr>
          <p:cNvPr id="5" name="Picture 4">
            <a:extLst>
              <a:ext uri="{FF2B5EF4-FFF2-40B4-BE49-F238E27FC236}">
                <a16:creationId xmlns:a16="http://schemas.microsoft.com/office/drawing/2014/main" id="{658D0621-51D0-414F-A42C-07141FAE4A15}"/>
              </a:ext>
            </a:extLst>
          </p:cNvPr>
          <p:cNvPicPr>
            <a:picLocks noChangeAspect="1"/>
          </p:cNvPicPr>
          <p:nvPr/>
        </p:nvPicPr>
        <p:blipFill>
          <a:blip r:embed="rId3"/>
          <a:stretch>
            <a:fillRect/>
          </a:stretch>
        </p:blipFill>
        <p:spPr>
          <a:xfrm>
            <a:off x="4540250" y="5226844"/>
            <a:ext cx="3111500" cy="1397000"/>
          </a:xfrm>
          <a:prstGeom prst="rect">
            <a:avLst/>
          </a:prstGeom>
        </p:spPr>
      </p:pic>
    </p:spTree>
    <p:extLst>
      <p:ext uri="{BB962C8B-B14F-4D97-AF65-F5344CB8AC3E}">
        <p14:creationId xmlns:p14="http://schemas.microsoft.com/office/powerpoint/2010/main" val="4092488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B023A-DCCF-5348-BF01-CEBE28C87F48}"/>
              </a:ext>
            </a:extLst>
          </p:cNvPr>
          <p:cNvSpPr>
            <a:spLocks noGrp="1"/>
          </p:cNvSpPr>
          <p:nvPr>
            <p:ph type="title"/>
          </p:nvPr>
        </p:nvSpPr>
        <p:spPr/>
        <p:txBody>
          <a:bodyPr/>
          <a:lstStyle/>
          <a:p>
            <a:r>
              <a:rPr lang="en-US" dirty="0"/>
              <a:t>Explicit Distributed Representations</a:t>
            </a:r>
          </a:p>
        </p:txBody>
      </p:sp>
      <p:sp>
        <p:nvSpPr>
          <p:cNvPr id="3" name="Content Placeholder 2">
            <a:extLst>
              <a:ext uri="{FF2B5EF4-FFF2-40B4-BE49-F238E27FC236}">
                <a16:creationId xmlns:a16="http://schemas.microsoft.com/office/drawing/2014/main" id="{D32A9E37-EE17-2B4E-B5F1-2F6BACC8180D}"/>
              </a:ext>
            </a:extLst>
          </p:cNvPr>
          <p:cNvSpPr>
            <a:spLocks noGrp="1"/>
          </p:cNvSpPr>
          <p:nvPr>
            <p:ph idx="1"/>
          </p:nvPr>
        </p:nvSpPr>
        <p:spPr>
          <a:xfrm>
            <a:off x="838201" y="1825625"/>
            <a:ext cx="5852373" cy="4351338"/>
          </a:xfrm>
        </p:spPr>
        <p:txBody>
          <a:bodyPr/>
          <a:lstStyle/>
          <a:p>
            <a:r>
              <a:rPr lang="en-US" dirty="0"/>
              <a:t>The choice of features is a key consideration</a:t>
            </a:r>
          </a:p>
          <a:p>
            <a:r>
              <a:rPr lang="en-US" dirty="0"/>
              <a:t>The distributional hypothesis states that terms that are used (or occur) in similar context tend to be semantically similar [Harris, 1954]</a:t>
            </a:r>
          </a:p>
          <a:p>
            <a:r>
              <a:rPr lang="en-US" dirty="0"/>
              <a:t>Firth [1957] famously purported this idea of distributional semantics by stating “a word is characterized by the company it keeps”</a:t>
            </a:r>
          </a:p>
        </p:txBody>
      </p:sp>
      <p:pic>
        <p:nvPicPr>
          <p:cNvPr id="4" name="Picture 3">
            <a:extLst>
              <a:ext uri="{FF2B5EF4-FFF2-40B4-BE49-F238E27FC236}">
                <a16:creationId xmlns:a16="http://schemas.microsoft.com/office/drawing/2014/main" id="{6CA64C34-1C3E-5E49-B65D-E97A1398471A}"/>
              </a:ext>
            </a:extLst>
          </p:cNvPr>
          <p:cNvPicPr>
            <a:picLocks noChangeAspect="1"/>
          </p:cNvPicPr>
          <p:nvPr/>
        </p:nvPicPr>
        <p:blipFill>
          <a:blip r:embed="rId2"/>
          <a:stretch>
            <a:fillRect/>
          </a:stretch>
        </p:blipFill>
        <p:spPr>
          <a:xfrm>
            <a:off x="6636786" y="1969963"/>
            <a:ext cx="5501426" cy="2918073"/>
          </a:xfrm>
          <a:prstGeom prst="rect">
            <a:avLst/>
          </a:prstGeom>
        </p:spPr>
      </p:pic>
    </p:spTree>
    <p:extLst>
      <p:ext uri="{BB962C8B-B14F-4D97-AF65-F5344CB8AC3E}">
        <p14:creationId xmlns:p14="http://schemas.microsoft.com/office/powerpoint/2010/main" val="1176348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B023A-DCCF-5348-BF01-CEBE28C87F48}"/>
              </a:ext>
            </a:extLst>
          </p:cNvPr>
          <p:cNvSpPr>
            <a:spLocks noGrp="1"/>
          </p:cNvSpPr>
          <p:nvPr>
            <p:ph type="title"/>
          </p:nvPr>
        </p:nvSpPr>
        <p:spPr/>
        <p:txBody>
          <a:bodyPr/>
          <a:lstStyle/>
          <a:p>
            <a:r>
              <a:rPr lang="en-US" dirty="0"/>
              <a:t>Explicit Distributed Representations - Example</a:t>
            </a:r>
          </a:p>
        </p:txBody>
      </p:sp>
      <p:sp>
        <p:nvSpPr>
          <p:cNvPr id="6" name="Content Placeholder 5">
            <a:extLst>
              <a:ext uri="{FF2B5EF4-FFF2-40B4-BE49-F238E27FC236}">
                <a16:creationId xmlns:a16="http://schemas.microsoft.com/office/drawing/2014/main" id="{8F227286-1528-3546-8AD8-74378A35747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18D71EF-9058-2048-B464-4E482E05FE86}"/>
              </a:ext>
            </a:extLst>
          </p:cNvPr>
          <p:cNvPicPr>
            <a:picLocks noChangeAspect="1"/>
          </p:cNvPicPr>
          <p:nvPr/>
        </p:nvPicPr>
        <p:blipFill>
          <a:blip r:embed="rId2"/>
          <a:stretch>
            <a:fillRect/>
          </a:stretch>
        </p:blipFill>
        <p:spPr>
          <a:xfrm>
            <a:off x="459676" y="2877670"/>
            <a:ext cx="6180590" cy="2014818"/>
          </a:xfrm>
          <a:prstGeom prst="rect">
            <a:avLst/>
          </a:prstGeom>
        </p:spPr>
      </p:pic>
      <p:pic>
        <p:nvPicPr>
          <p:cNvPr id="8" name="Picture 7">
            <a:extLst>
              <a:ext uri="{FF2B5EF4-FFF2-40B4-BE49-F238E27FC236}">
                <a16:creationId xmlns:a16="http://schemas.microsoft.com/office/drawing/2014/main" id="{4ED3B45D-1CD9-484B-88F1-92C0690E357E}"/>
              </a:ext>
            </a:extLst>
          </p:cNvPr>
          <p:cNvPicPr>
            <a:picLocks noChangeAspect="1"/>
          </p:cNvPicPr>
          <p:nvPr/>
        </p:nvPicPr>
        <p:blipFill>
          <a:blip r:embed="rId3"/>
          <a:stretch>
            <a:fillRect/>
          </a:stretch>
        </p:blipFill>
        <p:spPr>
          <a:xfrm>
            <a:off x="7227455" y="1335134"/>
            <a:ext cx="4713534" cy="5099889"/>
          </a:xfrm>
          <a:prstGeom prst="rect">
            <a:avLst/>
          </a:prstGeom>
        </p:spPr>
      </p:pic>
    </p:spTree>
    <p:extLst>
      <p:ext uri="{BB962C8B-B14F-4D97-AF65-F5344CB8AC3E}">
        <p14:creationId xmlns:p14="http://schemas.microsoft.com/office/powerpoint/2010/main" val="4272650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CE04F-6650-C24A-A0B6-64422AE341D6}"/>
              </a:ext>
            </a:extLst>
          </p:cNvPr>
          <p:cNvSpPr>
            <a:spLocks noGrp="1"/>
          </p:cNvSpPr>
          <p:nvPr>
            <p:ph type="title"/>
          </p:nvPr>
        </p:nvSpPr>
        <p:spPr/>
        <p:txBody>
          <a:bodyPr/>
          <a:lstStyle/>
          <a:p>
            <a:r>
              <a:rPr lang="en-US" dirty="0"/>
              <a:t>Embeddings (Implicit Distributed Representations)</a:t>
            </a:r>
          </a:p>
        </p:txBody>
      </p:sp>
      <p:sp>
        <p:nvSpPr>
          <p:cNvPr id="3" name="Content Placeholder 2">
            <a:extLst>
              <a:ext uri="{FF2B5EF4-FFF2-40B4-BE49-F238E27FC236}">
                <a16:creationId xmlns:a16="http://schemas.microsoft.com/office/drawing/2014/main" id="{235E1B1E-9568-AB40-AFB1-4820588AC16F}"/>
              </a:ext>
            </a:extLst>
          </p:cNvPr>
          <p:cNvSpPr>
            <a:spLocks noGrp="1"/>
          </p:cNvSpPr>
          <p:nvPr>
            <p:ph idx="1"/>
          </p:nvPr>
        </p:nvSpPr>
        <p:spPr/>
        <p:txBody>
          <a:bodyPr/>
          <a:lstStyle/>
          <a:p>
            <a:r>
              <a:rPr lang="en-US" dirty="0"/>
              <a:t>An embedding is a representation of items in a new space such that the properties of, and the relationships between, the items are preserved from the original representation</a:t>
            </a:r>
          </a:p>
        </p:txBody>
      </p:sp>
      <p:pic>
        <p:nvPicPr>
          <p:cNvPr id="4" name="Picture 3">
            <a:extLst>
              <a:ext uri="{FF2B5EF4-FFF2-40B4-BE49-F238E27FC236}">
                <a16:creationId xmlns:a16="http://schemas.microsoft.com/office/drawing/2014/main" id="{D319AFEB-2ECE-9946-A96A-63CF661F0467}"/>
              </a:ext>
            </a:extLst>
          </p:cNvPr>
          <p:cNvPicPr>
            <a:picLocks noChangeAspect="1"/>
          </p:cNvPicPr>
          <p:nvPr/>
        </p:nvPicPr>
        <p:blipFill>
          <a:blip r:embed="rId2"/>
          <a:stretch>
            <a:fillRect/>
          </a:stretch>
        </p:blipFill>
        <p:spPr>
          <a:xfrm>
            <a:off x="3962960" y="2957655"/>
            <a:ext cx="4266079" cy="3354245"/>
          </a:xfrm>
          <a:prstGeom prst="rect">
            <a:avLst/>
          </a:prstGeom>
        </p:spPr>
      </p:pic>
    </p:spTree>
    <p:extLst>
      <p:ext uri="{BB962C8B-B14F-4D97-AF65-F5344CB8AC3E}">
        <p14:creationId xmlns:p14="http://schemas.microsoft.com/office/powerpoint/2010/main" val="282723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82EE-E557-A94F-BCFF-C003461B7265}"/>
              </a:ext>
            </a:extLst>
          </p:cNvPr>
          <p:cNvSpPr>
            <a:spLocks noGrp="1"/>
          </p:cNvSpPr>
          <p:nvPr>
            <p:ph type="title"/>
          </p:nvPr>
        </p:nvSpPr>
        <p:spPr/>
        <p:txBody>
          <a:bodyPr/>
          <a:lstStyle/>
          <a:p>
            <a:r>
              <a:rPr lang="en-US" dirty="0"/>
              <a:t>Neural Information Retrieval</a:t>
            </a:r>
          </a:p>
        </p:txBody>
      </p:sp>
      <p:sp>
        <p:nvSpPr>
          <p:cNvPr id="3" name="Content Placeholder 2">
            <a:extLst>
              <a:ext uri="{FF2B5EF4-FFF2-40B4-BE49-F238E27FC236}">
                <a16:creationId xmlns:a16="http://schemas.microsoft.com/office/drawing/2014/main" id="{085D6AE5-F32C-904C-83BD-9820F8FC8C5F}"/>
              </a:ext>
            </a:extLst>
          </p:cNvPr>
          <p:cNvSpPr>
            <a:spLocks noGrp="1"/>
          </p:cNvSpPr>
          <p:nvPr>
            <p:ph idx="1"/>
          </p:nvPr>
        </p:nvSpPr>
        <p:spPr/>
        <p:txBody>
          <a:bodyPr/>
          <a:lstStyle/>
          <a:p>
            <a:r>
              <a:rPr lang="en-US" dirty="0"/>
              <a:t>The lecture is based on Bhaskar Mitra (Microsoft) slides:</a:t>
            </a:r>
          </a:p>
          <a:p>
            <a:pPr marL="0" indent="0">
              <a:buNone/>
            </a:pPr>
            <a:r>
              <a:rPr lang="en-US" dirty="0">
                <a:hlinkClick r:id="rId2"/>
              </a:rPr>
              <a:t>https://www.slideshare.net/BhaskarMitra3/deep-learning-for-search-204326329</a:t>
            </a:r>
            <a:endParaRPr lang="en-US" dirty="0"/>
          </a:p>
          <a:p>
            <a:r>
              <a:rPr lang="en-US" dirty="0"/>
              <a:t>“An introduction to Neural Information Retrieval” book:</a:t>
            </a:r>
          </a:p>
          <a:p>
            <a:pPr marL="0" indent="0">
              <a:buNone/>
            </a:pPr>
            <a:r>
              <a:rPr lang="en-US" dirty="0">
                <a:hlinkClick r:id="rId3"/>
              </a:rPr>
              <a:t>https://www.microsoft.com/en-us/research/publication/introduction-neural-information-retrieval/</a:t>
            </a:r>
            <a:endParaRPr lang="en-US" dirty="0"/>
          </a:p>
          <a:p>
            <a:r>
              <a:rPr lang="en-US" dirty="0"/>
              <a:t>TREC deep learning track:</a:t>
            </a:r>
          </a:p>
          <a:p>
            <a:pPr marL="0" indent="0">
              <a:buNone/>
            </a:pPr>
            <a:r>
              <a:rPr lang="en-US" dirty="0">
                <a:hlinkClick r:id="rId4"/>
              </a:rPr>
              <a:t>https://microsoft.github.io/TREC-2019-Deep-Learning/</a:t>
            </a:r>
            <a:endParaRPr lang="en-US" dirty="0"/>
          </a:p>
        </p:txBody>
      </p:sp>
    </p:spTree>
    <p:extLst>
      <p:ext uri="{BB962C8B-B14F-4D97-AF65-F5344CB8AC3E}">
        <p14:creationId xmlns:p14="http://schemas.microsoft.com/office/powerpoint/2010/main" val="4290861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DC112-8FFD-624D-834C-9F3DAB3C26AA}"/>
              </a:ext>
            </a:extLst>
          </p:cNvPr>
          <p:cNvSpPr>
            <a:spLocks noGrp="1"/>
          </p:cNvSpPr>
          <p:nvPr>
            <p:ph type="title"/>
          </p:nvPr>
        </p:nvSpPr>
        <p:spPr/>
        <p:txBody>
          <a:bodyPr/>
          <a:lstStyle/>
          <a:p>
            <a:r>
              <a:rPr lang="en-US" dirty="0"/>
              <a:t>Retrieval Using Vector Representations</a:t>
            </a:r>
          </a:p>
        </p:txBody>
      </p:sp>
      <p:sp>
        <p:nvSpPr>
          <p:cNvPr id="3" name="Content Placeholder 2">
            <a:extLst>
              <a:ext uri="{FF2B5EF4-FFF2-40B4-BE49-F238E27FC236}">
                <a16:creationId xmlns:a16="http://schemas.microsoft.com/office/drawing/2014/main" id="{BE1E7BFB-11FC-7742-A1A2-5FF03F9B2907}"/>
              </a:ext>
            </a:extLst>
          </p:cNvPr>
          <p:cNvSpPr>
            <a:spLocks noGrp="1"/>
          </p:cNvSpPr>
          <p:nvPr>
            <p:ph idx="1"/>
          </p:nvPr>
        </p:nvSpPr>
        <p:spPr>
          <a:xfrm>
            <a:off x="838200" y="1825625"/>
            <a:ext cx="5683624" cy="4351338"/>
          </a:xfrm>
        </p:spPr>
        <p:txBody>
          <a:bodyPr/>
          <a:lstStyle/>
          <a:p>
            <a:r>
              <a:rPr lang="en-US" dirty="0"/>
              <a:t>Map both query and candidate documents into the same vector space</a:t>
            </a:r>
          </a:p>
          <a:p>
            <a:r>
              <a:rPr lang="en-US" dirty="0"/>
              <a:t>Retrieve documents closest to the query e.g., using vector space model</a:t>
            </a:r>
          </a:p>
          <a:p>
            <a:endParaRPr lang="en-US" dirty="0"/>
          </a:p>
          <a:p>
            <a:endParaRPr lang="en-US" dirty="0"/>
          </a:p>
          <a:p>
            <a:r>
              <a:rPr lang="en-US" dirty="0"/>
              <a:t>Where, 𝑣</a:t>
            </a:r>
            <a:r>
              <a:rPr lang="en-US" baseline="-25000" dirty="0"/>
              <a:t>𝑞</a:t>
            </a:r>
            <a:r>
              <a:rPr lang="en-US" dirty="0"/>
              <a:t> and 𝑣</a:t>
            </a:r>
            <a:r>
              <a:rPr lang="en-US" baseline="-25000" dirty="0"/>
              <a:t>𝑑</a:t>
            </a:r>
            <a:r>
              <a:rPr lang="en-US" dirty="0"/>
              <a:t> are vectors representing the query and a document</a:t>
            </a:r>
          </a:p>
          <a:p>
            <a:endParaRPr lang="en-US" dirty="0"/>
          </a:p>
        </p:txBody>
      </p:sp>
      <p:pic>
        <p:nvPicPr>
          <p:cNvPr id="4" name="Picture 3">
            <a:extLst>
              <a:ext uri="{FF2B5EF4-FFF2-40B4-BE49-F238E27FC236}">
                <a16:creationId xmlns:a16="http://schemas.microsoft.com/office/drawing/2014/main" id="{072555FE-DB74-3342-8166-CBC49437D100}"/>
              </a:ext>
            </a:extLst>
          </p:cNvPr>
          <p:cNvPicPr>
            <a:picLocks noChangeAspect="1"/>
          </p:cNvPicPr>
          <p:nvPr/>
        </p:nvPicPr>
        <p:blipFill>
          <a:blip r:embed="rId2"/>
          <a:stretch>
            <a:fillRect/>
          </a:stretch>
        </p:blipFill>
        <p:spPr>
          <a:xfrm>
            <a:off x="1759697" y="3513313"/>
            <a:ext cx="3000562" cy="975961"/>
          </a:xfrm>
          <a:prstGeom prst="rect">
            <a:avLst/>
          </a:prstGeom>
        </p:spPr>
      </p:pic>
      <p:pic>
        <p:nvPicPr>
          <p:cNvPr id="5" name="Picture 4">
            <a:extLst>
              <a:ext uri="{FF2B5EF4-FFF2-40B4-BE49-F238E27FC236}">
                <a16:creationId xmlns:a16="http://schemas.microsoft.com/office/drawing/2014/main" id="{693FF301-0880-5842-9668-ED3B38F0F92E}"/>
              </a:ext>
            </a:extLst>
          </p:cNvPr>
          <p:cNvPicPr>
            <a:picLocks noChangeAspect="1"/>
          </p:cNvPicPr>
          <p:nvPr/>
        </p:nvPicPr>
        <p:blipFill>
          <a:blip r:embed="rId3"/>
          <a:stretch>
            <a:fillRect/>
          </a:stretch>
        </p:blipFill>
        <p:spPr>
          <a:xfrm>
            <a:off x="6626893" y="1690688"/>
            <a:ext cx="5376474" cy="3769612"/>
          </a:xfrm>
          <a:prstGeom prst="rect">
            <a:avLst/>
          </a:prstGeom>
        </p:spPr>
      </p:pic>
    </p:spTree>
    <p:extLst>
      <p:ext uri="{BB962C8B-B14F-4D97-AF65-F5344CB8AC3E}">
        <p14:creationId xmlns:p14="http://schemas.microsoft.com/office/powerpoint/2010/main" val="938215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A26D9-FC90-074C-8FEC-95AB3AC4A758}"/>
              </a:ext>
            </a:extLst>
          </p:cNvPr>
          <p:cNvSpPr>
            <a:spLocks noGrp="1"/>
          </p:cNvSpPr>
          <p:nvPr>
            <p:ph type="title"/>
          </p:nvPr>
        </p:nvSpPr>
        <p:spPr/>
        <p:txBody>
          <a:bodyPr/>
          <a:lstStyle/>
          <a:p>
            <a:r>
              <a:rPr lang="en-US" dirty="0"/>
              <a:t>Embeddings</a:t>
            </a:r>
          </a:p>
        </p:txBody>
      </p:sp>
      <p:sp>
        <p:nvSpPr>
          <p:cNvPr id="3" name="Content Placeholder 2">
            <a:extLst>
              <a:ext uri="{FF2B5EF4-FFF2-40B4-BE49-F238E27FC236}">
                <a16:creationId xmlns:a16="http://schemas.microsoft.com/office/drawing/2014/main" id="{4B144B83-F760-954C-A316-042529ABB08A}"/>
              </a:ext>
            </a:extLst>
          </p:cNvPr>
          <p:cNvSpPr>
            <a:spLocks noGrp="1"/>
          </p:cNvSpPr>
          <p:nvPr>
            <p:ph idx="1"/>
          </p:nvPr>
        </p:nvSpPr>
        <p:spPr/>
        <p:txBody>
          <a:bodyPr/>
          <a:lstStyle/>
          <a:p>
            <a:r>
              <a:rPr lang="en-US" dirty="0"/>
              <a:t>Compared to observed feature spaces:</a:t>
            </a:r>
          </a:p>
          <a:p>
            <a:pPr lvl="1"/>
            <a:r>
              <a:rPr lang="en-US" dirty="0">
                <a:solidFill>
                  <a:srgbClr val="00B050"/>
                </a:solidFill>
              </a:rPr>
              <a:t>Embeddings typically have fewer dimensions</a:t>
            </a:r>
          </a:p>
          <a:p>
            <a:pPr lvl="1"/>
            <a:r>
              <a:rPr lang="en-US" dirty="0">
                <a:solidFill>
                  <a:srgbClr val="00B050"/>
                </a:solidFill>
              </a:rPr>
              <a:t>The space may have more disentangled principle components</a:t>
            </a:r>
          </a:p>
          <a:p>
            <a:pPr lvl="1"/>
            <a:r>
              <a:rPr lang="en-US" dirty="0">
                <a:solidFill>
                  <a:srgbClr val="00B050"/>
                </a:solidFill>
              </a:rPr>
              <a:t>The latent representations may generalize better</a:t>
            </a:r>
          </a:p>
          <a:p>
            <a:pPr lvl="1"/>
            <a:r>
              <a:rPr lang="en-US" dirty="0">
                <a:solidFill>
                  <a:srgbClr val="FF0000"/>
                </a:solidFill>
              </a:rPr>
              <a:t>The dimensions may be less interpretable </a:t>
            </a:r>
          </a:p>
          <a:p>
            <a:pPr lvl="1"/>
            <a:endParaRPr lang="en-US" dirty="0">
              <a:solidFill>
                <a:srgbClr val="FF0000"/>
              </a:solidFill>
            </a:endParaRPr>
          </a:p>
        </p:txBody>
      </p:sp>
    </p:spTree>
    <p:extLst>
      <p:ext uri="{BB962C8B-B14F-4D97-AF65-F5344CB8AC3E}">
        <p14:creationId xmlns:p14="http://schemas.microsoft.com/office/powerpoint/2010/main" val="470738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ED33-6A69-334F-B1E0-977DD0A8D917}"/>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BA43B7F6-48FC-E143-ABFD-7BE1173BC4CC}"/>
              </a:ext>
            </a:extLst>
          </p:cNvPr>
          <p:cNvSpPr>
            <a:spLocks noGrp="1"/>
          </p:cNvSpPr>
          <p:nvPr>
            <p:ph idx="1"/>
          </p:nvPr>
        </p:nvSpPr>
        <p:spPr>
          <a:xfrm>
            <a:off x="838199" y="1825625"/>
            <a:ext cx="5723965" cy="4351338"/>
          </a:xfrm>
        </p:spPr>
        <p:txBody>
          <a:bodyPr/>
          <a:lstStyle/>
          <a:p>
            <a:r>
              <a:rPr lang="en-US" dirty="0"/>
              <a:t>In an explicit vector space, both these passages are equidistant from the query “Albuquerque”</a:t>
            </a:r>
          </a:p>
          <a:p>
            <a:r>
              <a:rPr lang="en-US" dirty="0"/>
              <a:t>A latent feature representation may put the first passage closer to the query because of terms like “population” and “area”</a:t>
            </a:r>
          </a:p>
        </p:txBody>
      </p:sp>
      <p:pic>
        <p:nvPicPr>
          <p:cNvPr id="4" name="Picture 3">
            <a:extLst>
              <a:ext uri="{FF2B5EF4-FFF2-40B4-BE49-F238E27FC236}">
                <a16:creationId xmlns:a16="http://schemas.microsoft.com/office/drawing/2014/main" id="{194CE3F5-B2C8-4C41-AAA6-F903926785DC}"/>
              </a:ext>
            </a:extLst>
          </p:cNvPr>
          <p:cNvPicPr>
            <a:picLocks noChangeAspect="1"/>
          </p:cNvPicPr>
          <p:nvPr/>
        </p:nvPicPr>
        <p:blipFill>
          <a:blip r:embed="rId2"/>
          <a:stretch>
            <a:fillRect/>
          </a:stretch>
        </p:blipFill>
        <p:spPr>
          <a:xfrm>
            <a:off x="6834255" y="484095"/>
            <a:ext cx="4345733" cy="5593976"/>
          </a:xfrm>
          <a:prstGeom prst="rect">
            <a:avLst/>
          </a:prstGeom>
        </p:spPr>
      </p:pic>
    </p:spTree>
    <p:extLst>
      <p:ext uri="{BB962C8B-B14F-4D97-AF65-F5344CB8AC3E}">
        <p14:creationId xmlns:p14="http://schemas.microsoft.com/office/powerpoint/2010/main" val="1166128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DA63F-F73D-704A-B545-2F769ED9ED74}"/>
              </a:ext>
            </a:extLst>
          </p:cNvPr>
          <p:cNvSpPr>
            <a:spLocks noGrp="1"/>
          </p:cNvSpPr>
          <p:nvPr>
            <p:ph type="title"/>
          </p:nvPr>
        </p:nvSpPr>
        <p:spPr/>
        <p:txBody>
          <a:bodyPr/>
          <a:lstStyle/>
          <a:p>
            <a:r>
              <a:rPr lang="en-US" dirty="0"/>
              <a:t>Latent Semantic Analysis (LSA)</a:t>
            </a:r>
          </a:p>
        </p:txBody>
      </p:sp>
      <p:sp>
        <p:nvSpPr>
          <p:cNvPr id="3" name="Content Placeholder 2">
            <a:extLst>
              <a:ext uri="{FF2B5EF4-FFF2-40B4-BE49-F238E27FC236}">
                <a16:creationId xmlns:a16="http://schemas.microsoft.com/office/drawing/2014/main" id="{CC8DCB50-415E-CF4A-AB65-A44AE086F848}"/>
              </a:ext>
            </a:extLst>
          </p:cNvPr>
          <p:cNvSpPr>
            <a:spLocks noGrp="1"/>
          </p:cNvSpPr>
          <p:nvPr>
            <p:ph idx="1"/>
          </p:nvPr>
        </p:nvSpPr>
        <p:spPr/>
        <p:txBody>
          <a:bodyPr/>
          <a:lstStyle/>
          <a:p>
            <a:r>
              <a:rPr lang="en-US" dirty="0"/>
              <a:t>Perform matrix factorization to find the “middle” matrix</a:t>
            </a:r>
          </a:p>
        </p:txBody>
      </p:sp>
      <p:pic>
        <p:nvPicPr>
          <p:cNvPr id="5" name="Picture 4">
            <a:extLst>
              <a:ext uri="{FF2B5EF4-FFF2-40B4-BE49-F238E27FC236}">
                <a16:creationId xmlns:a16="http://schemas.microsoft.com/office/drawing/2014/main" id="{06FF060B-ABB4-224B-BFD3-215EBF98809E}"/>
              </a:ext>
            </a:extLst>
          </p:cNvPr>
          <p:cNvPicPr>
            <a:picLocks noChangeAspect="1"/>
          </p:cNvPicPr>
          <p:nvPr/>
        </p:nvPicPr>
        <p:blipFill>
          <a:blip r:embed="rId3"/>
          <a:stretch>
            <a:fillRect/>
          </a:stretch>
        </p:blipFill>
        <p:spPr>
          <a:xfrm>
            <a:off x="1327150" y="2288660"/>
            <a:ext cx="9537700" cy="2921000"/>
          </a:xfrm>
          <a:prstGeom prst="rect">
            <a:avLst/>
          </a:prstGeom>
        </p:spPr>
      </p:pic>
      <p:sp>
        <p:nvSpPr>
          <p:cNvPr id="6" name="Rectangle 5">
            <a:extLst>
              <a:ext uri="{FF2B5EF4-FFF2-40B4-BE49-F238E27FC236}">
                <a16:creationId xmlns:a16="http://schemas.microsoft.com/office/drawing/2014/main" id="{59E5448C-90E3-6F4E-A7B8-095B77DAC58A}"/>
              </a:ext>
            </a:extLst>
          </p:cNvPr>
          <p:cNvSpPr/>
          <p:nvPr/>
        </p:nvSpPr>
        <p:spPr>
          <a:xfrm>
            <a:off x="147918" y="5807631"/>
            <a:ext cx="12192000" cy="369332"/>
          </a:xfrm>
          <a:prstGeom prst="rect">
            <a:avLst/>
          </a:prstGeom>
        </p:spPr>
        <p:txBody>
          <a:bodyPr wrap="square">
            <a:spAutoFit/>
          </a:bodyPr>
          <a:lstStyle/>
          <a:p>
            <a:pPr algn="ctr"/>
            <a:r>
              <a:rPr lang="en-US" dirty="0">
                <a:latin typeface="Abadi MT Condensed Light" panose="020B0306030101010103" pitchFamily="34" charset="77"/>
              </a:rPr>
              <a:t>Scott C. </a:t>
            </a:r>
            <a:r>
              <a:rPr lang="en-US" dirty="0" err="1">
                <a:latin typeface="Abadi MT Condensed Light" panose="020B0306030101010103" pitchFamily="34" charset="77"/>
              </a:rPr>
              <a:t>Deerwester</a:t>
            </a:r>
            <a:r>
              <a:rPr lang="en-US" dirty="0">
                <a:latin typeface="Abadi MT Condensed Light" panose="020B0306030101010103" pitchFamily="34" charset="77"/>
              </a:rPr>
              <a:t>, Susan T </a:t>
            </a:r>
            <a:r>
              <a:rPr lang="en-US" dirty="0" err="1">
                <a:latin typeface="Abadi MT Condensed Light" panose="020B0306030101010103" pitchFamily="34" charset="77"/>
              </a:rPr>
              <a:t>Dumais</a:t>
            </a:r>
            <a:r>
              <a:rPr lang="en-US" dirty="0">
                <a:latin typeface="Abadi MT Condensed Light" panose="020B0306030101010103" pitchFamily="34" charset="77"/>
              </a:rPr>
              <a:t>, Thomas K. </a:t>
            </a:r>
            <a:r>
              <a:rPr lang="en-US" dirty="0" err="1">
                <a:latin typeface="Abadi MT Condensed Light" panose="020B0306030101010103" pitchFamily="34" charset="77"/>
              </a:rPr>
              <a:t>Landauer</a:t>
            </a:r>
            <a:r>
              <a:rPr lang="en-US" dirty="0">
                <a:latin typeface="Abadi MT Condensed Light" panose="020B0306030101010103" pitchFamily="34" charset="77"/>
              </a:rPr>
              <a:t>, George W. Furnas, and Richard A. Harshman. Indexing by latent semantic analysis. JASIS, 1990. </a:t>
            </a:r>
          </a:p>
        </p:txBody>
      </p:sp>
    </p:spTree>
    <p:extLst>
      <p:ext uri="{BB962C8B-B14F-4D97-AF65-F5344CB8AC3E}">
        <p14:creationId xmlns:p14="http://schemas.microsoft.com/office/powerpoint/2010/main" val="4071319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5263F-801F-CC4C-AA79-25E6EF2E72C4}"/>
              </a:ext>
            </a:extLst>
          </p:cNvPr>
          <p:cNvSpPr>
            <a:spLocks noGrp="1"/>
          </p:cNvSpPr>
          <p:nvPr>
            <p:ph type="title"/>
          </p:nvPr>
        </p:nvSpPr>
        <p:spPr/>
        <p:txBody>
          <a:bodyPr/>
          <a:lstStyle/>
          <a:p>
            <a:r>
              <a:rPr lang="en-US" dirty="0"/>
              <a:t>Word2Vec</a:t>
            </a:r>
          </a:p>
        </p:txBody>
      </p:sp>
      <p:sp>
        <p:nvSpPr>
          <p:cNvPr id="3" name="Content Placeholder 2">
            <a:extLst>
              <a:ext uri="{FF2B5EF4-FFF2-40B4-BE49-F238E27FC236}">
                <a16:creationId xmlns:a16="http://schemas.microsoft.com/office/drawing/2014/main" id="{2D57D6D1-A888-2548-911C-75AA6F628438}"/>
              </a:ext>
            </a:extLst>
          </p:cNvPr>
          <p:cNvSpPr>
            <a:spLocks noGrp="1"/>
          </p:cNvSpPr>
          <p:nvPr>
            <p:ph idx="1"/>
          </p:nvPr>
        </p:nvSpPr>
        <p:spPr>
          <a:xfrm>
            <a:off x="838200" y="1825625"/>
            <a:ext cx="5468471" cy="4351338"/>
          </a:xfrm>
        </p:spPr>
        <p:txBody>
          <a:bodyPr/>
          <a:lstStyle/>
          <a:p>
            <a:r>
              <a:rPr lang="en-US" dirty="0"/>
              <a:t>Goal: simple (shallow) neural model learning from billion words scale corpus</a:t>
            </a:r>
          </a:p>
          <a:p>
            <a:r>
              <a:rPr lang="en-US" dirty="0"/>
              <a:t>Predict middle word from neighbors within a fixed size context window</a:t>
            </a:r>
          </a:p>
          <a:p>
            <a:r>
              <a:rPr lang="en-US" dirty="0"/>
              <a:t>Two different architectures:</a:t>
            </a:r>
          </a:p>
          <a:p>
            <a:pPr lvl="1"/>
            <a:r>
              <a:rPr lang="en-US" dirty="0"/>
              <a:t>Skip-grams</a:t>
            </a:r>
          </a:p>
          <a:p>
            <a:pPr lvl="1"/>
            <a:r>
              <a:rPr lang="en-US" dirty="0"/>
              <a:t>CBOW</a:t>
            </a:r>
          </a:p>
        </p:txBody>
      </p:sp>
      <p:pic>
        <p:nvPicPr>
          <p:cNvPr id="4" name="Picture 3">
            <a:extLst>
              <a:ext uri="{FF2B5EF4-FFF2-40B4-BE49-F238E27FC236}">
                <a16:creationId xmlns:a16="http://schemas.microsoft.com/office/drawing/2014/main" id="{1EC535EE-3DD3-7A4E-8BFF-A151579961C8}"/>
              </a:ext>
            </a:extLst>
          </p:cNvPr>
          <p:cNvPicPr>
            <a:picLocks noChangeAspect="1"/>
          </p:cNvPicPr>
          <p:nvPr/>
        </p:nvPicPr>
        <p:blipFill>
          <a:blip r:embed="rId2"/>
          <a:stretch>
            <a:fillRect/>
          </a:stretch>
        </p:blipFill>
        <p:spPr>
          <a:xfrm>
            <a:off x="6306671" y="1971862"/>
            <a:ext cx="5797046" cy="2914276"/>
          </a:xfrm>
          <a:prstGeom prst="rect">
            <a:avLst/>
          </a:prstGeom>
        </p:spPr>
      </p:pic>
      <p:sp>
        <p:nvSpPr>
          <p:cNvPr id="5" name="Rectangle 4">
            <a:extLst>
              <a:ext uri="{FF2B5EF4-FFF2-40B4-BE49-F238E27FC236}">
                <a16:creationId xmlns:a16="http://schemas.microsoft.com/office/drawing/2014/main" id="{495EDB82-FA91-9A4C-B604-616C531BED1E}"/>
              </a:ext>
            </a:extLst>
          </p:cNvPr>
          <p:cNvSpPr/>
          <p:nvPr/>
        </p:nvSpPr>
        <p:spPr>
          <a:xfrm>
            <a:off x="0" y="6154321"/>
            <a:ext cx="12192000" cy="338554"/>
          </a:xfrm>
          <a:prstGeom prst="rect">
            <a:avLst/>
          </a:prstGeom>
        </p:spPr>
        <p:txBody>
          <a:bodyPr wrap="square">
            <a:spAutoFit/>
          </a:bodyPr>
          <a:lstStyle/>
          <a:p>
            <a:pPr algn="ctr"/>
            <a:r>
              <a:rPr lang="en-US" sz="1600" dirty="0">
                <a:latin typeface="Abadi MT Condensed Light" panose="020B0306030101010103" pitchFamily="34" charset="77"/>
              </a:rPr>
              <a:t>Tomas </a:t>
            </a:r>
            <a:r>
              <a:rPr lang="en-US" sz="1600" dirty="0" err="1">
                <a:latin typeface="Abadi MT Condensed Light" panose="020B0306030101010103" pitchFamily="34" charset="77"/>
              </a:rPr>
              <a:t>Mikolov</a:t>
            </a:r>
            <a:r>
              <a:rPr lang="en-US" sz="1600" dirty="0">
                <a:latin typeface="Abadi MT Condensed Light" panose="020B0306030101010103" pitchFamily="34" charset="77"/>
              </a:rPr>
              <a:t>, Ilya </a:t>
            </a:r>
            <a:r>
              <a:rPr lang="en-US" sz="1600" dirty="0" err="1">
                <a:latin typeface="Abadi MT Condensed Light" panose="020B0306030101010103" pitchFamily="34" charset="77"/>
              </a:rPr>
              <a:t>Sutskever</a:t>
            </a:r>
            <a:r>
              <a:rPr lang="en-US" sz="1600" dirty="0">
                <a:latin typeface="Abadi MT Condensed Light" panose="020B0306030101010103" pitchFamily="34" charset="77"/>
              </a:rPr>
              <a:t>, Kai Chen, Greg S </a:t>
            </a:r>
            <a:r>
              <a:rPr lang="en-US" sz="1600" dirty="0" err="1">
                <a:latin typeface="Abadi MT Condensed Light" panose="020B0306030101010103" pitchFamily="34" charset="77"/>
              </a:rPr>
              <a:t>Corrado</a:t>
            </a:r>
            <a:r>
              <a:rPr lang="en-US" sz="1600" dirty="0">
                <a:latin typeface="Abadi MT Condensed Light" panose="020B0306030101010103" pitchFamily="34" charset="77"/>
              </a:rPr>
              <a:t>, and Jeff Dean. Distributed representations of words and phrases and their compositionality. In NIPS, 2013.</a:t>
            </a:r>
          </a:p>
        </p:txBody>
      </p:sp>
    </p:spTree>
    <p:extLst>
      <p:ext uri="{BB962C8B-B14F-4D97-AF65-F5344CB8AC3E}">
        <p14:creationId xmlns:p14="http://schemas.microsoft.com/office/powerpoint/2010/main" val="950948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BE6BB-26F7-584E-866B-424080D7A683}"/>
              </a:ext>
            </a:extLst>
          </p:cNvPr>
          <p:cNvSpPr>
            <a:spLocks noGrp="1"/>
          </p:cNvSpPr>
          <p:nvPr>
            <p:ph type="title"/>
          </p:nvPr>
        </p:nvSpPr>
        <p:spPr/>
        <p:txBody>
          <a:bodyPr/>
          <a:lstStyle/>
          <a:p>
            <a:r>
              <a:rPr lang="en-US" dirty="0"/>
              <a:t>Skip-grams</a:t>
            </a:r>
          </a:p>
        </p:txBody>
      </p:sp>
      <p:sp>
        <p:nvSpPr>
          <p:cNvPr id="3" name="Content Placeholder 2">
            <a:extLst>
              <a:ext uri="{FF2B5EF4-FFF2-40B4-BE49-F238E27FC236}">
                <a16:creationId xmlns:a16="http://schemas.microsoft.com/office/drawing/2014/main" id="{AEA7BE66-4506-204E-8483-06F82FBC1BAB}"/>
              </a:ext>
            </a:extLst>
          </p:cNvPr>
          <p:cNvSpPr>
            <a:spLocks noGrp="1"/>
          </p:cNvSpPr>
          <p:nvPr>
            <p:ph idx="1"/>
          </p:nvPr>
        </p:nvSpPr>
        <p:spPr/>
        <p:txBody>
          <a:bodyPr/>
          <a:lstStyle/>
          <a:p>
            <a:r>
              <a:rPr lang="en-US" dirty="0"/>
              <a:t>Predict neighbor 𝑡</a:t>
            </a:r>
            <a:r>
              <a:rPr lang="en-US" baseline="-25000" dirty="0"/>
              <a:t>𝑖+𝑗</a:t>
            </a:r>
            <a:r>
              <a:rPr lang="en-US" dirty="0"/>
              <a:t> given term 𝑡</a:t>
            </a:r>
            <a:r>
              <a:rPr lang="en-US" baseline="-25000" dirty="0"/>
              <a:t>𝑖</a:t>
            </a:r>
            <a:endParaRPr lang="en-US" dirty="0"/>
          </a:p>
        </p:txBody>
      </p:sp>
      <p:pic>
        <p:nvPicPr>
          <p:cNvPr id="4" name="Picture 3">
            <a:extLst>
              <a:ext uri="{FF2B5EF4-FFF2-40B4-BE49-F238E27FC236}">
                <a16:creationId xmlns:a16="http://schemas.microsoft.com/office/drawing/2014/main" id="{D229132F-85F1-E44F-88CC-C9DA57F0EBD5}"/>
              </a:ext>
            </a:extLst>
          </p:cNvPr>
          <p:cNvPicPr>
            <a:picLocks noChangeAspect="1"/>
          </p:cNvPicPr>
          <p:nvPr/>
        </p:nvPicPr>
        <p:blipFill>
          <a:blip r:embed="rId2"/>
          <a:stretch>
            <a:fillRect/>
          </a:stretch>
        </p:blipFill>
        <p:spPr>
          <a:xfrm>
            <a:off x="3400051" y="2627592"/>
            <a:ext cx="5391897" cy="3334324"/>
          </a:xfrm>
          <a:prstGeom prst="rect">
            <a:avLst/>
          </a:prstGeom>
        </p:spPr>
      </p:pic>
    </p:spTree>
    <p:extLst>
      <p:ext uri="{BB962C8B-B14F-4D97-AF65-F5344CB8AC3E}">
        <p14:creationId xmlns:p14="http://schemas.microsoft.com/office/powerpoint/2010/main" val="672054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E0E9E-3C79-614E-9CBF-C8F64CA74563}"/>
              </a:ext>
            </a:extLst>
          </p:cNvPr>
          <p:cNvSpPr>
            <a:spLocks noGrp="1"/>
          </p:cNvSpPr>
          <p:nvPr>
            <p:ph type="title"/>
          </p:nvPr>
        </p:nvSpPr>
        <p:spPr/>
        <p:txBody>
          <a:bodyPr/>
          <a:lstStyle/>
          <a:p>
            <a:r>
              <a:rPr lang="en-US" dirty="0"/>
              <a:t>Skip-grams Loss</a:t>
            </a:r>
          </a:p>
        </p:txBody>
      </p:sp>
      <p:sp>
        <p:nvSpPr>
          <p:cNvPr id="3" name="Content Placeholder 2">
            <a:extLst>
              <a:ext uri="{FF2B5EF4-FFF2-40B4-BE49-F238E27FC236}">
                <a16:creationId xmlns:a16="http://schemas.microsoft.com/office/drawing/2014/main" id="{CD839EC2-1713-2042-B352-DFB8CE5E6CA8}"/>
              </a:ext>
            </a:extLst>
          </p:cNvPr>
          <p:cNvSpPr>
            <a:spLocks noGrp="1"/>
          </p:cNvSpPr>
          <p:nvPr>
            <p:ph idx="1"/>
          </p:nvPr>
        </p:nvSpPr>
        <p:spPr>
          <a:xfrm>
            <a:off x="838200" y="1825624"/>
            <a:ext cx="10515600" cy="5032375"/>
          </a:xfrm>
        </p:spPr>
        <p:txBody>
          <a:bodyPr>
            <a:normAutofit/>
          </a:bodyPr>
          <a:lstStyle/>
          <a:p>
            <a:endParaRPr lang="en-US" dirty="0"/>
          </a:p>
          <a:p>
            <a:endParaRPr lang="en-US" dirty="0"/>
          </a:p>
          <a:p>
            <a:endParaRPr lang="en-US" dirty="0"/>
          </a:p>
          <a:p>
            <a:endParaRPr lang="en-US" dirty="0"/>
          </a:p>
          <a:p>
            <a:pPr marL="0" indent="0">
              <a:buNone/>
            </a:pPr>
            <a:endParaRPr lang="en-US" dirty="0"/>
          </a:p>
          <a:p>
            <a:r>
              <a:rPr lang="en-US" dirty="0"/>
              <a:t>S is the set of all windows over the training text</a:t>
            </a:r>
          </a:p>
          <a:p>
            <a:r>
              <a:rPr lang="en-US" dirty="0"/>
              <a:t>c is the number of neighbors we need to predict on either side of the term 𝑡</a:t>
            </a:r>
            <a:r>
              <a:rPr lang="en-US" baseline="-25000" dirty="0"/>
              <a:t>𝑖</a:t>
            </a:r>
          </a:p>
          <a:p>
            <a:r>
              <a:rPr lang="en-US" dirty="0"/>
              <a:t>Full </a:t>
            </a:r>
            <a:r>
              <a:rPr lang="en-US" dirty="0" err="1"/>
              <a:t>softmax</a:t>
            </a:r>
            <a:r>
              <a:rPr lang="en-US" dirty="0"/>
              <a:t> is computationally impractical - hierarchical </a:t>
            </a:r>
            <a:r>
              <a:rPr lang="en-US" dirty="0" err="1"/>
              <a:t>softmax</a:t>
            </a:r>
            <a:r>
              <a:rPr lang="en-US" dirty="0"/>
              <a:t> or negative sampling is employed instead</a:t>
            </a:r>
            <a:endParaRPr lang="en-US" baseline="-25000" dirty="0"/>
          </a:p>
        </p:txBody>
      </p:sp>
      <p:pic>
        <p:nvPicPr>
          <p:cNvPr id="4" name="Picture 3">
            <a:extLst>
              <a:ext uri="{FF2B5EF4-FFF2-40B4-BE49-F238E27FC236}">
                <a16:creationId xmlns:a16="http://schemas.microsoft.com/office/drawing/2014/main" id="{F1944231-D490-0941-B01B-31B3A3F3A249}"/>
              </a:ext>
            </a:extLst>
          </p:cNvPr>
          <p:cNvPicPr>
            <a:picLocks noChangeAspect="1"/>
          </p:cNvPicPr>
          <p:nvPr/>
        </p:nvPicPr>
        <p:blipFill>
          <a:blip r:embed="rId3"/>
          <a:stretch>
            <a:fillRect/>
          </a:stretch>
        </p:blipFill>
        <p:spPr>
          <a:xfrm>
            <a:off x="1731775" y="1388616"/>
            <a:ext cx="8728449" cy="2958640"/>
          </a:xfrm>
          <a:prstGeom prst="rect">
            <a:avLst/>
          </a:prstGeom>
        </p:spPr>
      </p:pic>
    </p:spTree>
    <p:extLst>
      <p:ext uri="{BB962C8B-B14F-4D97-AF65-F5344CB8AC3E}">
        <p14:creationId xmlns:p14="http://schemas.microsoft.com/office/powerpoint/2010/main" val="44570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8C1C-AB37-4F4C-9830-B3206EB81677}"/>
              </a:ext>
            </a:extLst>
          </p:cNvPr>
          <p:cNvSpPr>
            <a:spLocks noGrp="1"/>
          </p:cNvSpPr>
          <p:nvPr>
            <p:ph type="title"/>
          </p:nvPr>
        </p:nvSpPr>
        <p:spPr/>
        <p:txBody>
          <a:bodyPr/>
          <a:lstStyle/>
          <a:p>
            <a:r>
              <a:rPr lang="en-US" dirty="0"/>
              <a:t>Continuous Bag-of-Words (CBOW)</a:t>
            </a:r>
          </a:p>
        </p:txBody>
      </p:sp>
      <p:sp>
        <p:nvSpPr>
          <p:cNvPr id="3" name="Content Placeholder 2">
            <a:extLst>
              <a:ext uri="{FF2B5EF4-FFF2-40B4-BE49-F238E27FC236}">
                <a16:creationId xmlns:a16="http://schemas.microsoft.com/office/drawing/2014/main" id="{65B7B06F-CF4A-E749-BC68-84C60E810FCC}"/>
              </a:ext>
            </a:extLst>
          </p:cNvPr>
          <p:cNvSpPr>
            <a:spLocks noGrp="1"/>
          </p:cNvSpPr>
          <p:nvPr>
            <p:ph idx="1"/>
          </p:nvPr>
        </p:nvSpPr>
        <p:spPr>
          <a:xfrm>
            <a:off x="838200" y="1825625"/>
            <a:ext cx="4567518" cy="4924798"/>
          </a:xfrm>
        </p:spPr>
        <p:txBody>
          <a:bodyPr>
            <a:normAutofit lnSpcReduction="10000"/>
          </a:bodyPr>
          <a:lstStyle/>
          <a:p>
            <a:r>
              <a:rPr lang="en-US" dirty="0"/>
              <a:t>Predict the middle term 𝑡</a:t>
            </a:r>
            <a:r>
              <a:rPr lang="en-US" baseline="-25000" dirty="0"/>
              <a:t>𝑖</a:t>
            </a:r>
            <a:r>
              <a:rPr lang="en-US" dirty="0"/>
              <a:t> given {𝑡</a:t>
            </a:r>
            <a:r>
              <a:rPr lang="en-US" baseline="-25000" dirty="0"/>
              <a:t>𝑖−𝑐</a:t>
            </a:r>
            <a:r>
              <a:rPr lang="en-US" dirty="0"/>
              <a:t> , … ,𝑡</a:t>
            </a:r>
            <a:r>
              <a:rPr lang="en-US" baseline="-25000" dirty="0"/>
              <a:t>𝑖−1</a:t>
            </a:r>
            <a:r>
              <a:rPr lang="en-US" dirty="0"/>
              <a:t>,𝑡</a:t>
            </a:r>
            <a:r>
              <a:rPr lang="en-US" baseline="-25000" dirty="0"/>
              <a:t>𝑖+1</a:t>
            </a:r>
            <a:r>
              <a:rPr lang="en-US" dirty="0"/>
              <a:t>, … ,𝑡</a:t>
            </a:r>
            <a:r>
              <a:rPr lang="en-US" baseline="-25000" dirty="0"/>
              <a:t>𝑖+𝑐</a:t>
            </a:r>
            <a:r>
              <a:rPr lang="en-US" dirty="0"/>
              <a:t> }</a:t>
            </a:r>
          </a:p>
          <a:p>
            <a:endParaRPr lang="en-US" dirty="0"/>
          </a:p>
          <a:p>
            <a:r>
              <a:rPr lang="en-US" dirty="0"/>
              <a:t>Loss:</a:t>
            </a:r>
          </a:p>
          <a:p>
            <a:endParaRPr lang="en-US" dirty="0"/>
          </a:p>
          <a:p>
            <a:endParaRPr lang="en-US" dirty="0"/>
          </a:p>
          <a:p>
            <a:r>
              <a:rPr lang="en-US" dirty="0"/>
              <a:t>Note: from every window of text skip-gram generates 2 x c training samples whereas CBOW generates one – that’s why CBOW trains faster than skip-gram </a:t>
            </a:r>
          </a:p>
        </p:txBody>
      </p:sp>
      <p:pic>
        <p:nvPicPr>
          <p:cNvPr id="4" name="Picture 3">
            <a:extLst>
              <a:ext uri="{FF2B5EF4-FFF2-40B4-BE49-F238E27FC236}">
                <a16:creationId xmlns:a16="http://schemas.microsoft.com/office/drawing/2014/main" id="{393B7B82-CDB9-AE48-88C9-F72E2D341C99}"/>
              </a:ext>
            </a:extLst>
          </p:cNvPr>
          <p:cNvPicPr>
            <a:picLocks noChangeAspect="1"/>
          </p:cNvPicPr>
          <p:nvPr/>
        </p:nvPicPr>
        <p:blipFill>
          <a:blip r:embed="rId2"/>
          <a:stretch>
            <a:fillRect/>
          </a:stretch>
        </p:blipFill>
        <p:spPr>
          <a:xfrm>
            <a:off x="6786284" y="1498648"/>
            <a:ext cx="3628986" cy="5251775"/>
          </a:xfrm>
          <a:prstGeom prst="rect">
            <a:avLst/>
          </a:prstGeom>
        </p:spPr>
      </p:pic>
      <p:pic>
        <p:nvPicPr>
          <p:cNvPr id="5" name="Picture 4">
            <a:extLst>
              <a:ext uri="{FF2B5EF4-FFF2-40B4-BE49-F238E27FC236}">
                <a16:creationId xmlns:a16="http://schemas.microsoft.com/office/drawing/2014/main" id="{FDC0066B-C7D7-5A40-A1F8-8820F21355E3}"/>
              </a:ext>
            </a:extLst>
          </p:cNvPr>
          <p:cNvPicPr>
            <a:picLocks noChangeAspect="1"/>
          </p:cNvPicPr>
          <p:nvPr/>
        </p:nvPicPr>
        <p:blipFill>
          <a:blip r:embed="rId3"/>
          <a:stretch>
            <a:fillRect/>
          </a:stretch>
        </p:blipFill>
        <p:spPr>
          <a:xfrm>
            <a:off x="1083611" y="3534307"/>
            <a:ext cx="5115484" cy="911514"/>
          </a:xfrm>
          <a:prstGeom prst="rect">
            <a:avLst/>
          </a:prstGeom>
        </p:spPr>
      </p:pic>
    </p:spTree>
    <p:extLst>
      <p:ext uri="{BB962C8B-B14F-4D97-AF65-F5344CB8AC3E}">
        <p14:creationId xmlns:p14="http://schemas.microsoft.com/office/powerpoint/2010/main" val="559119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C83-364B-CF41-B6A8-09831ECA1540}"/>
              </a:ext>
            </a:extLst>
          </p:cNvPr>
          <p:cNvSpPr>
            <a:spLocks noGrp="1"/>
          </p:cNvSpPr>
          <p:nvPr>
            <p:ph type="title"/>
          </p:nvPr>
        </p:nvSpPr>
        <p:spPr/>
        <p:txBody>
          <a:bodyPr/>
          <a:lstStyle/>
          <a:p>
            <a:r>
              <a:rPr lang="en-US" dirty="0"/>
              <a:t>GLOVE</a:t>
            </a:r>
          </a:p>
        </p:txBody>
      </p:sp>
      <p:sp>
        <p:nvSpPr>
          <p:cNvPr id="3" name="Content Placeholder 2">
            <a:extLst>
              <a:ext uri="{FF2B5EF4-FFF2-40B4-BE49-F238E27FC236}">
                <a16:creationId xmlns:a16="http://schemas.microsoft.com/office/drawing/2014/main" id="{4F5BCE15-D4A4-3F46-859A-0FCEFD7A70AC}"/>
              </a:ext>
            </a:extLst>
          </p:cNvPr>
          <p:cNvSpPr>
            <a:spLocks noGrp="1"/>
          </p:cNvSpPr>
          <p:nvPr>
            <p:ph idx="1"/>
          </p:nvPr>
        </p:nvSpPr>
        <p:spPr>
          <a:xfrm>
            <a:off x="838200" y="1825625"/>
            <a:ext cx="6098988" cy="4351338"/>
          </a:xfrm>
        </p:spPr>
        <p:txBody>
          <a:bodyPr/>
          <a:lstStyle/>
          <a:p>
            <a:r>
              <a:rPr lang="en-US" dirty="0"/>
              <a:t>Uses a matrix interpretation of word2vec</a:t>
            </a:r>
          </a:p>
          <a:p>
            <a:r>
              <a:rPr lang="en-US" dirty="0"/>
              <a:t>Let 𝑥</a:t>
            </a:r>
            <a:r>
              <a:rPr lang="en-US" baseline="-25000" dirty="0"/>
              <a:t>𝑖,𝑗</a:t>
            </a:r>
            <a:r>
              <a:rPr lang="en-US" dirty="0"/>
              <a:t> be the frequency of the pair 𝑡</a:t>
            </a:r>
            <a:r>
              <a:rPr lang="en-US" baseline="-25000" dirty="0"/>
              <a:t>𝑖</a:t>
            </a:r>
            <a:r>
              <a:rPr lang="en-US" dirty="0"/>
              <a:t> ,𝑡</a:t>
            </a:r>
            <a:r>
              <a:rPr lang="en-US" baseline="-25000" dirty="0"/>
              <a:t>𝑗</a:t>
            </a:r>
            <a:r>
              <a:rPr lang="en-US" dirty="0"/>
              <a:t> in the training data, then</a:t>
            </a:r>
          </a:p>
          <a:p>
            <a:endParaRPr lang="en-US" dirty="0"/>
          </a:p>
          <a:p>
            <a:endParaRPr lang="en-US" dirty="0"/>
          </a:p>
        </p:txBody>
      </p:sp>
      <p:pic>
        <p:nvPicPr>
          <p:cNvPr id="4" name="Picture 3">
            <a:extLst>
              <a:ext uri="{FF2B5EF4-FFF2-40B4-BE49-F238E27FC236}">
                <a16:creationId xmlns:a16="http://schemas.microsoft.com/office/drawing/2014/main" id="{AABF27CA-6D3E-5643-B72C-4AA2EFC1F9E8}"/>
              </a:ext>
            </a:extLst>
          </p:cNvPr>
          <p:cNvPicPr>
            <a:picLocks noChangeAspect="1"/>
          </p:cNvPicPr>
          <p:nvPr/>
        </p:nvPicPr>
        <p:blipFill>
          <a:blip r:embed="rId2"/>
          <a:stretch>
            <a:fillRect/>
          </a:stretch>
        </p:blipFill>
        <p:spPr>
          <a:xfrm>
            <a:off x="6937188" y="1491117"/>
            <a:ext cx="5035177" cy="5001758"/>
          </a:xfrm>
          <a:prstGeom prst="rect">
            <a:avLst/>
          </a:prstGeom>
        </p:spPr>
      </p:pic>
      <p:pic>
        <p:nvPicPr>
          <p:cNvPr id="5" name="Picture 4">
            <a:extLst>
              <a:ext uri="{FF2B5EF4-FFF2-40B4-BE49-F238E27FC236}">
                <a16:creationId xmlns:a16="http://schemas.microsoft.com/office/drawing/2014/main" id="{5159980E-C45C-C249-8A7C-5CD19414C4BB}"/>
              </a:ext>
            </a:extLst>
          </p:cNvPr>
          <p:cNvPicPr>
            <a:picLocks noChangeAspect="1"/>
          </p:cNvPicPr>
          <p:nvPr/>
        </p:nvPicPr>
        <p:blipFill>
          <a:blip r:embed="rId3"/>
          <a:stretch>
            <a:fillRect/>
          </a:stretch>
        </p:blipFill>
        <p:spPr>
          <a:xfrm>
            <a:off x="1071656" y="3177667"/>
            <a:ext cx="5632077" cy="3157252"/>
          </a:xfrm>
          <a:prstGeom prst="rect">
            <a:avLst/>
          </a:prstGeom>
        </p:spPr>
      </p:pic>
    </p:spTree>
    <p:extLst>
      <p:ext uri="{BB962C8B-B14F-4D97-AF65-F5344CB8AC3E}">
        <p14:creationId xmlns:p14="http://schemas.microsoft.com/office/powerpoint/2010/main" val="262194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5079-8132-BC4B-BAC3-872D04D73AA1}"/>
              </a:ext>
            </a:extLst>
          </p:cNvPr>
          <p:cNvSpPr>
            <a:spLocks noGrp="1"/>
          </p:cNvSpPr>
          <p:nvPr>
            <p:ph type="title"/>
          </p:nvPr>
        </p:nvSpPr>
        <p:spPr/>
        <p:txBody>
          <a:bodyPr/>
          <a:lstStyle/>
          <a:p>
            <a:r>
              <a:rPr lang="en-US" dirty="0"/>
              <a:t>GLOVE</a:t>
            </a:r>
          </a:p>
        </p:txBody>
      </p:sp>
      <p:sp>
        <p:nvSpPr>
          <p:cNvPr id="3" name="Content Placeholder 2">
            <a:extLst>
              <a:ext uri="{FF2B5EF4-FFF2-40B4-BE49-F238E27FC236}">
                <a16:creationId xmlns:a16="http://schemas.microsoft.com/office/drawing/2014/main" id="{9CCA4586-B253-8E44-9E93-DB4AC4AD8A6A}"/>
              </a:ext>
            </a:extLst>
          </p:cNvPr>
          <p:cNvSpPr>
            <a:spLocks noGrp="1"/>
          </p:cNvSpPr>
          <p:nvPr>
            <p:ph idx="1"/>
          </p:nvPr>
        </p:nvSpPr>
        <p:spPr>
          <a:xfrm>
            <a:off x="838200" y="1825625"/>
            <a:ext cx="7149353" cy="4351338"/>
          </a:xfrm>
        </p:spPr>
        <p:txBody>
          <a:bodyPr/>
          <a:lstStyle/>
          <a:p>
            <a:r>
              <a:rPr lang="en-US" dirty="0"/>
              <a:t>Replace the cross-entropy error with a squared-error and apply a saturation function f(…) over 𝑥</a:t>
            </a:r>
            <a:r>
              <a:rPr lang="en-US" baseline="-25000" dirty="0" err="1"/>
              <a:t>i,j</a:t>
            </a:r>
            <a:endParaRPr lang="en-US" baseline="-25000" dirty="0"/>
          </a:p>
          <a:p>
            <a:endParaRPr lang="en-US" baseline="-25000" dirty="0"/>
          </a:p>
        </p:txBody>
      </p:sp>
      <p:pic>
        <p:nvPicPr>
          <p:cNvPr id="4" name="Picture 3">
            <a:extLst>
              <a:ext uri="{FF2B5EF4-FFF2-40B4-BE49-F238E27FC236}">
                <a16:creationId xmlns:a16="http://schemas.microsoft.com/office/drawing/2014/main" id="{2052C330-EA0E-B54F-8216-C391ED9DCB2D}"/>
              </a:ext>
            </a:extLst>
          </p:cNvPr>
          <p:cNvPicPr>
            <a:picLocks noChangeAspect="1"/>
          </p:cNvPicPr>
          <p:nvPr/>
        </p:nvPicPr>
        <p:blipFill>
          <a:blip r:embed="rId2"/>
          <a:stretch>
            <a:fillRect/>
          </a:stretch>
        </p:blipFill>
        <p:spPr>
          <a:xfrm>
            <a:off x="7718257" y="1214718"/>
            <a:ext cx="4189488" cy="2496670"/>
          </a:xfrm>
          <a:prstGeom prst="rect">
            <a:avLst/>
          </a:prstGeom>
        </p:spPr>
      </p:pic>
      <p:pic>
        <p:nvPicPr>
          <p:cNvPr id="5" name="Picture 4">
            <a:extLst>
              <a:ext uri="{FF2B5EF4-FFF2-40B4-BE49-F238E27FC236}">
                <a16:creationId xmlns:a16="http://schemas.microsoft.com/office/drawing/2014/main" id="{CFF6052C-FDFB-6049-89D5-B7B30D591DDA}"/>
              </a:ext>
            </a:extLst>
          </p:cNvPr>
          <p:cNvPicPr>
            <a:picLocks noChangeAspect="1"/>
          </p:cNvPicPr>
          <p:nvPr/>
        </p:nvPicPr>
        <p:blipFill>
          <a:blip r:embed="rId3"/>
          <a:stretch>
            <a:fillRect/>
          </a:stretch>
        </p:blipFill>
        <p:spPr>
          <a:xfrm>
            <a:off x="933823" y="3711388"/>
            <a:ext cx="9662459" cy="2849757"/>
          </a:xfrm>
          <a:prstGeom prst="rect">
            <a:avLst/>
          </a:prstGeom>
        </p:spPr>
      </p:pic>
      <p:sp>
        <p:nvSpPr>
          <p:cNvPr id="6" name="Rectangle 5">
            <a:extLst>
              <a:ext uri="{FF2B5EF4-FFF2-40B4-BE49-F238E27FC236}">
                <a16:creationId xmlns:a16="http://schemas.microsoft.com/office/drawing/2014/main" id="{244C4483-8CB8-604A-AD4B-4B4034A16288}"/>
              </a:ext>
            </a:extLst>
          </p:cNvPr>
          <p:cNvSpPr/>
          <p:nvPr/>
        </p:nvSpPr>
        <p:spPr>
          <a:xfrm>
            <a:off x="7247965" y="3657600"/>
            <a:ext cx="3630706" cy="437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3425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31290-D0A0-1A4B-87AA-263A53F6793E}"/>
              </a:ext>
            </a:extLst>
          </p:cNvPr>
          <p:cNvSpPr>
            <a:spLocks noGrp="1"/>
          </p:cNvSpPr>
          <p:nvPr>
            <p:ph type="title"/>
          </p:nvPr>
        </p:nvSpPr>
        <p:spPr/>
        <p:txBody>
          <a:bodyPr/>
          <a:lstStyle/>
          <a:p>
            <a:r>
              <a:rPr lang="en-US" dirty="0"/>
              <a:t>Agenda</a:t>
            </a:r>
          </a:p>
        </p:txBody>
      </p:sp>
      <p:graphicFrame>
        <p:nvGraphicFramePr>
          <p:cNvPr id="4" name="Table 3">
            <a:extLst>
              <a:ext uri="{FF2B5EF4-FFF2-40B4-BE49-F238E27FC236}">
                <a16:creationId xmlns:a16="http://schemas.microsoft.com/office/drawing/2014/main" id="{9B899DF0-C00A-554D-A08F-DB1236A699B7}"/>
              </a:ext>
            </a:extLst>
          </p:cNvPr>
          <p:cNvGraphicFramePr>
            <a:graphicFrameLocks noGrp="1"/>
          </p:cNvGraphicFramePr>
          <p:nvPr>
            <p:extLst>
              <p:ext uri="{D42A27DB-BD31-4B8C-83A1-F6EECF244321}">
                <p14:modId xmlns:p14="http://schemas.microsoft.com/office/powerpoint/2010/main" val="2878283767"/>
              </p:ext>
            </p:extLst>
          </p:nvPr>
        </p:nvGraphicFramePr>
        <p:xfrm>
          <a:off x="3231414" y="1690688"/>
          <a:ext cx="5729171" cy="4079240"/>
        </p:xfrm>
        <a:graphic>
          <a:graphicData uri="http://schemas.openxmlformats.org/drawingml/2006/table">
            <a:tbl>
              <a:tblPr firstRow="1" bandRow="1">
                <a:tableStyleId>{5C22544A-7EE6-4342-B048-85BDC9FD1C3A}</a:tableStyleId>
              </a:tblPr>
              <a:tblGrid>
                <a:gridCol w="1350635">
                  <a:extLst>
                    <a:ext uri="{9D8B030D-6E8A-4147-A177-3AD203B41FA5}">
                      <a16:colId xmlns:a16="http://schemas.microsoft.com/office/drawing/2014/main" val="952917856"/>
                    </a:ext>
                  </a:extLst>
                </a:gridCol>
                <a:gridCol w="4378536">
                  <a:extLst>
                    <a:ext uri="{9D8B030D-6E8A-4147-A177-3AD203B41FA5}">
                      <a16:colId xmlns:a16="http://schemas.microsoft.com/office/drawing/2014/main" val="905913255"/>
                    </a:ext>
                  </a:extLst>
                </a:gridCol>
              </a:tblGrid>
              <a:tr h="370840">
                <a:tc>
                  <a:txBody>
                    <a:bodyPr/>
                    <a:lstStyle/>
                    <a:p>
                      <a:r>
                        <a:rPr lang="en-US" dirty="0">
                          <a:latin typeface="Abadi MT Condensed Light" panose="020B0306030101010103" pitchFamily="34" charset="77"/>
                        </a:rPr>
                        <a:t>Time</a:t>
                      </a:r>
                    </a:p>
                  </a:txBody>
                  <a:tcPr/>
                </a:tc>
                <a:tc>
                  <a:txBody>
                    <a:bodyPr/>
                    <a:lstStyle/>
                    <a:p>
                      <a:r>
                        <a:rPr lang="en-US" dirty="0">
                          <a:latin typeface="Abadi MT Condensed Light" panose="020B0306030101010103" pitchFamily="34" charset="77"/>
                        </a:rPr>
                        <a:t>Topic</a:t>
                      </a:r>
                    </a:p>
                  </a:txBody>
                  <a:tcPr/>
                </a:tc>
                <a:extLst>
                  <a:ext uri="{0D108BD9-81ED-4DB2-BD59-A6C34878D82A}">
                    <a16:rowId xmlns:a16="http://schemas.microsoft.com/office/drawing/2014/main" val="202780562"/>
                  </a:ext>
                </a:extLst>
              </a:tr>
              <a:tr h="370840">
                <a:tc>
                  <a:txBody>
                    <a:bodyPr/>
                    <a:lstStyle/>
                    <a:p>
                      <a:r>
                        <a:rPr lang="en-US" dirty="0">
                          <a:latin typeface="Abadi MT Condensed Light" panose="020B0306030101010103" pitchFamily="34" charset="77"/>
                        </a:rPr>
                        <a:t>9:00-9:10</a:t>
                      </a:r>
                    </a:p>
                  </a:txBody>
                  <a:tcPr/>
                </a:tc>
                <a:tc>
                  <a:txBody>
                    <a:bodyPr/>
                    <a:lstStyle/>
                    <a:p>
                      <a:r>
                        <a:rPr lang="en-US" dirty="0">
                          <a:latin typeface="Abadi MT Condensed Light" panose="020B0306030101010103" pitchFamily="34" charset="77"/>
                        </a:rPr>
                        <a:t>The Search Task</a:t>
                      </a:r>
                    </a:p>
                  </a:txBody>
                  <a:tcPr/>
                </a:tc>
                <a:extLst>
                  <a:ext uri="{0D108BD9-81ED-4DB2-BD59-A6C34878D82A}">
                    <a16:rowId xmlns:a16="http://schemas.microsoft.com/office/drawing/2014/main" val="154161284"/>
                  </a:ext>
                </a:extLst>
              </a:tr>
              <a:tr h="370840">
                <a:tc>
                  <a:txBody>
                    <a:bodyPr/>
                    <a:lstStyle/>
                    <a:p>
                      <a:r>
                        <a:rPr lang="en-US" dirty="0">
                          <a:latin typeface="Abadi MT Condensed Light" panose="020B0306030101010103" pitchFamily="34" charset="77"/>
                        </a:rPr>
                        <a:t>9:10-9:30</a:t>
                      </a:r>
                    </a:p>
                  </a:txBody>
                  <a:tcPr/>
                </a:tc>
                <a:tc>
                  <a:txBody>
                    <a:bodyPr/>
                    <a:lstStyle/>
                    <a:p>
                      <a:r>
                        <a:rPr lang="en-US" dirty="0">
                          <a:latin typeface="Abadi MT Condensed Light" panose="020B0306030101010103" pitchFamily="34" charset="77"/>
                        </a:rPr>
                        <a:t>Learning to Rank</a:t>
                      </a:r>
                    </a:p>
                  </a:txBody>
                  <a:tcPr/>
                </a:tc>
                <a:extLst>
                  <a:ext uri="{0D108BD9-81ED-4DB2-BD59-A6C34878D82A}">
                    <a16:rowId xmlns:a16="http://schemas.microsoft.com/office/drawing/2014/main" val="4157349319"/>
                  </a:ext>
                </a:extLst>
              </a:tr>
              <a:tr h="370840">
                <a:tc>
                  <a:txBody>
                    <a:bodyPr/>
                    <a:lstStyle/>
                    <a:p>
                      <a:r>
                        <a:rPr lang="en-US" dirty="0">
                          <a:latin typeface="Abadi MT Condensed Light" panose="020B0306030101010103" pitchFamily="34" charset="77"/>
                        </a:rPr>
                        <a:t>9:30-10:30</a:t>
                      </a:r>
                    </a:p>
                  </a:txBody>
                  <a:tcPr/>
                </a:tc>
                <a:tc>
                  <a:txBody>
                    <a:bodyPr/>
                    <a:lstStyle/>
                    <a:p>
                      <a:r>
                        <a:rPr lang="en-US" dirty="0">
                          <a:latin typeface="Abadi MT Condensed Light" panose="020B0306030101010103" pitchFamily="34" charset="77"/>
                        </a:rPr>
                        <a:t>Embeddings</a:t>
                      </a:r>
                    </a:p>
                  </a:txBody>
                  <a:tcPr/>
                </a:tc>
                <a:extLst>
                  <a:ext uri="{0D108BD9-81ED-4DB2-BD59-A6C34878D82A}">
                    <a16:rowId xmlns:a16="http://schemas.microsoft.com/office/drawing/2014/main" val="296823695"/>
                  </a:ext>
                </a:extLst>
              </a:tr>
              <a:tr h="370840">
                <a:tc>
                  <a:txBody>
                    <a:bodyPr/>
                    <a:lstStyle/>
                    <a:p>
                      <a:r>
                        <a:rPr lang="en-US" dirty="0">
                          <a:latin typeface="Abadi MT Condensed Light" panose="020B0306030101010103" pitchFamily="34" charset="77"/>
                        </a:rPr>
                        <a:t>10:30-10:40</a:t>
                      </a:r>
                    </a:p>
                  </a:txBody>
                  <a:tcPr>
                    <a:solidFill>
                      <a:schemeClr val="accent2">
                        <a:lumMod val="20000"/>
                        <a:lumOff val="80000"/>
                      </a:schemeClr>
                    </a:solidFill>
                  </a:tcPr>
                </a:tc>
                <a:tc>
                  <a:txBody>
                    <a:bodyPr/>
                    <a:lstStyle/>
                    <a:p>
                      <a:r>
                        <a:rPr lang="en-US" dirty="0">
                          <a:latin typeface="Abadi MT Condensed Light" panose="020B0306030101010103" pitchFamily="34" charset="77"/>
                        </a:rPr>
                        <a:t>Break</a:t>
                      </a:r>
                    </a:p>
                  </a:txBody>
                  <a:tcPr>
                    <a:solidFill>
                      <a:schemeClr val="accent2">
                        <a:lumMod val="20000"/>
                        <a:lumOff val="80000"/>
                      </a:schemeClr>
                    </a:solidFill>
                  </a:tcPr>
                </a:tc>
                <a:extLst>
                  <a:ext uri="{0D108BD9-81ED-4DB2-BD59-A6C34878D82A}">
                    <a16:rowId xmlns:a16="http://schemas.microsoft.com/office/drawing/2014/main" val="2476209165"/>
                  </a:ext>
                </a:extLst>
              </a:tr>
              <a:tr h="370840">
                <a:tc>
                  <a:txBody>
                    <a:bodyPr/>
                    <a:lstStyle/>
                    <a:p>
                      <a:r>
                        <a:rPr lang="en-US" dirty="0">
                          <a:latin typeface="Abadi MT Condensed Light" panose="020B0306030101010103" pitchFamily="34" charset="77"/>
                        </a:rPr>
                        <a:t>10:40-11:15</a:t>
                      </a:r>
                    </a:p>
                  </a:txBody>
                  <a:tcPr/>
                </a:tc>
                <a:tc>
                  <a:txBody>
                    <a:bodyPr/>
                    <a:lstStyle/>
                    <a:p>
                      <a:r>
                        <a:rPr lang="en-US" dirty="0">
                          <a:latin typeface="Abadi MT Condensed Light" panose="020B0306030101010103" pitchFamily="34" charset="77"/>
                        </a:rPr>
                        <a:t>Shallow Neural Methods for Ranking</a:t>
                      </a:r>
                    </a:p>
                  </a:txBody>
                  <a:tcPr/>
                </a:tc>
                <a:extLst>
                  <a:ext uri="{0D108BD9-81ED-4DB2-BD59-A6C34878D82A}">
                    <a16:rowId xmlns:a16="http://schemas.microsoft.com/office/drawing/2014/main" val="308523591"/>
                  </a:ext>
                </a:extLst>
              </a:tr>
              <a:tr h="370840">
                <a:tc>
                  <a:txBody>
                    <a:bodyPr/>
                    <a:lstStyle/>
                    <a:p>
                      <a:r>
                        <a:rPr lang="en-US" dirty="0">
                          <a:latin typeface="Abadi MT Condensed Light" panose="020B0306030101010103" pitchFamily="34" charset="77"/>
                        </a:rPr>
                        <a:t>11:15-12:15</a:t>
                      </a:r>
                    </a:p>
                  </a:txBody>
                  <a:tcPr>
                    <a:solidFill>
                      <a:schemeClr val="accent2">
                        <a:lumMod val="60000"/>
                        <a:lumOff val="40000"/>
                      </a:schemeClr>
                    </a:solidFill>
                  </a:tcPr>
                </a:tc>
                <a:tc>
                  <a:txBody>
                    <a:bodyPr/>
                    <a:lstStyle/>
                    <a:p>
                      <a:r>
                        <a:rPr lang="en-US" dirty="0">
                          <a:latin typeface="Abadi MT Condensed Light" panose="020B0306030101010103" pitchFamily="34" charset="77"/>
                        </a:rPr>
                        <a:t>Lunch</a:t>
                      </a:r>
                    </a:p>
                  </a:txBody>
                  <a:tcPr>
                    <a:solidFill>
                      <a:schemeClr val="accent2">
                        <a:lumMod val="60000"/>
                        <a:lumOff val="40000"/>
                      </a:schemeClr>
                    </a:solidFill>
                  </a:tcPr>
                </a:tc>
                <a:extLst>
                  <a:ext uri="{0D108BD9-81ED-4DB2-BD59-A6C34878D82A}">
                    <a16:rowId xmlns:a16="http://schemas.microsoft.com/office/drawing/2014/main" val="882031793"/>
                  </a:ext>
                </a:extLst>
              </a:tr>
              <a:tr h="370840">
                <a:tc>
                  <a:txBody>
                    <a:bodyPr/>
                    <a:lstStyle/>
                    <a:p>
                      <a:r>
                        <a:rPr lang="en-US" dirty="0">
                          <a:latin typeface="Abadi MT Condensed Light" panose="020B0306030101010103" pitchFamily="34" charset="77"/>
                        </a:rPr>
                        <a:t>12:15-13:45</a:t>
                      </a:r>
                    </a:p>
                  </a:txBody>
                  <a:tcPr/>
                </a:tc>
                <a:tc>
                  <a:txBody>
                    <a:bodyPr/>
                    <a:lstStyle/>
                    <a:p>
                      <a:r>
                        <a:rPr lang="en-US" dirty="0">
                          <a:latin typeface="Abadi MT Condensed Light" panose="020B0306030101010103" pitchFamily="34" charset="77"/>
                        </a:rPr>
                        <a:t>Deep Neural Methods for Ranking</a:t>
                      </a:r>
                    </a:p>
                  </a:txBody>
                  <a:tcPr/>
                </a:tc>
                <a:extLst>
                  <a:ext uri="{0D108BD9-81ED-4DB2-BD59-A6C34878D82A}">
                    <a16:rowId xmlns:a16="http://schemas.microsoft.com/office/drawing/2014/main" val="4276192044"/>
                  </a:ext>
                </a:extLst>
              </a:tr>
              <a:tr h="370840">
                <a:tc>
                  <a:txBody>
                    <a:bodyPr/>
                    <a:lstStyle/>
                    <a:p>
                      <a:r>
                        <a:rPr lang="en-US" dirty="0">
                          <a:latin typeface="Abadi MT Condensed Light" panose="020B0306030101010103" pitchFamily="34" charset="77"/>
                        </a:rPr>
                        <a:t>13:45-14:00</a:t>
                      </a:r>
                    </a:p>
                  </a:txBody>
                  <a:tcPr>
                    <a:solidFill>
                      <a:schemeClr val="accent2">
                        <a:lumMod val="20000"/>
                        <a:lumOff val="80000"/>
                      </a:schemeClr>
                    </a:solidFill>
                  </a:tcPr>
                </a:tc>
                <a:tc>
                  <a:txBody>
                    <a:bodyPr/>
                    <a:lstStyle/>
                    <a:p>
                      <a:r>
                        <a:rPr lang="en-US" dirty="0">
                          <a:latin typeface="Abadi MT Condensed Light" panose="020B0306030101010103" pitchFamily="34" charset="77"/>
                        </a:rPr>
                        <a:t>Break</a:t>
                      </a:r>
                    </a:p>
                  </a:txBody>
                  <a:tcPr>
                    <a:solidFill>
                      <a:schemeClr val="accent2">
                        <a:lumMod val="20000"/>
                        <a:lumOff val="80000"/>
                      </a:schemeClr>
                    </a:solidFill>
                  </a:tcPr>
                </a:tc>
                <a:extLst>
                  <a:ext uri="{0D108BD9-81ED-4DB2-BD59-A6C34878D82A}">
                    <a16:rowId xmlns:a16="http://schemas.microsoft.com/office/drawing/2014/main" val="2059349334"/>
                  </a:ext>
                </a:extLst>
              </a:tr>
              <a:tr h="370840">
                <a:tc>
                  <a:txBody>
                    <a:bodyPr/>
                    <a:lstStyle/>
                    <a:p>
                      <a:r>
                        <a:rPr lang="en-US" dirty="0">
                          <a:latin typeface="Abadi MT Condensed Light" panose="020B0306030101010103" pitchFamily="34" charset="77"/>
                        </a:rPr>
                        <a:t>14:00-15:00</a:t>
                      </a:r>
                    </a:p>
                  </a:txBody>
                  <a:tcPr/>
                </a:tc>
                <a:tc>
                  <a:txBody>
                    <a:bodyPr/>
                    <a:lstStyle/>
                    <a:p>
                      <a:r>
                        <a:rPr lang="en-US" dirty="0">
                          <a:latin typeface="Abadi MT Condensed Light" panose="020B0306030101010103" pitchFamily="34" charset="77"/>
                        </a:rPr>
                        <a:t>Skip-gram Exercise</a:t>
                      </a:r>
                    </a:p>
                  </a:txBody>
                  <a:tcPr/>
                </a:tc>
                <a:extLst>
                  <a:ext uri="{0D108BD9-81ED-4DB2-BD59-A6C34878D82A}">
                    <a16:rowId xmlns:a16="http://schemas.microsoft.com/office/drawing/2014/main" val="2737622445"/>
                  </a:ext>
                </a:extLst>
              </a:tr>
              <a:tr h="370840">
                <a:tc>
                  <a:txBody>
                    <a:bodyPr/>
                    <a:lstStyle/>
                    <a:p>
                      <a:r>
                        <a:rPr lang="en-US" dirty="0">
                          <a:latin typeface="Abadi MT Condensed Light" panose="020B0306030101010103" pitchFamily="34" charset="77"/>
                        </a:rPr>
                        <a:t>15:00-16:00</a:t>
                      </a:r>
                    </a:p>
                  </a:txBody>
                  <a:tcPr/>
                </a:tc>
                <a:tc>
                  <a:txBody>
                    <a:bodyPr/>
                    <a:lstStyle/>
                    <a:p>
                      <a:r>
                        <a:rPr lang="en-US" dirty="0">
                          <a:latin typeface="Abadi MT Condensed Light" panose="020B0306030101010103" pitchFamily="34" charset="77"/>
                        </a:rPr>
                        <a:t>CBOW Exercise</a:t>
                      </a:r>
                    </a:p>
                  </a:txBody>
                  <a:tcPr/>
                </a:tc>
                <a:extLst>
                  <a:ext uri="{0D108BD9-81ED-4DB2-BD59-A6C34878D82A}">
                    <a16:rowId xmlns:a16="http://schemas.microsoft.com/office/drawing/2014/main" val="2077821706"/>
                  </a:ext>
                </a:extLst>
              </a:tr>
            </a:tbl>
          </a:graphicData>
        </a:graphic>
      </p:graphicFrame>
    </p:spTree>
    <p:extLst>
      <p:ext uri="{BB962C8B-B14F-4D97-AF65-F5344CB8AC3E}">
        <p14:creationId xmlns:p14="http://schemas.microsoft.com/office/powerpoint/2010/main" val="12381515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2F12-C744-D440-A63E-1CC44A4A2E05}"/>
              </a:ext>
            </a:extLst>
          </p:cNvPr>
          <p:cNvSpPr>
            <a:spLocks noGrp="1"/>
          </p:cNvSpPr>
          <p:nvPr>
            <p:ph type="title"/>
          </p:nvPr>
        </p:nvSpPr>
        <p:spPr/>
        <p:txBody>
          <a:bodyPr/>
          <a:lstStyle/>
          <a:p>
            <a:r>
              <a:rPr lang="en-US" dirty="0"/>
              <a:t>Word Analogies with Word2Vec</a:t>
            </a:r>
          </a:p>
        </p:txBody>
      </p:sp>
      <p:sp>
        <p:nvSpPr>
          <p:cNvPr id="3" name="Content Placeholder 2">
            <a:extLst>
              <a:ext uri="{FF2B5EF4-FFF2-40B4-BE49-F238E27FC236}">
                <a16:creationId xmlns:a16="http://schemas.microsoft.com/office/drawing/2014/main" id="{5447824F-CA1F-3641-8D1F-7C01FDF7BEE5}"/>
              </a:ext>
            </a:extLst>
          </p:cNvPr>
          <p:cNvSpPr>
            <a:spLocks noGrp="1"/>
          </p:cNvSpPr>
          <p:nvPr>
            <p:ph idx="1"/>
          </p:nvPr>
        </p:nvSpPr>
        <p:spPr>
          <a:xfrm>
            <a:off x="838200" y="1825625"/>
            <a:ext cx="5643282" cy="4351338"/>
          </a:xfrm>
        </p:spPr>
        <p:txBody>
          <a:bodyPr/>
          <a:lstStyle/>
          <a:p>
            <a:r>
              <a:rPr lang="en-US" dirty="0"/>
              <a:t>W2v is popular for word analogy tasks</a:t>
            </a:r>
          </a:p>
          <a:p>
            <a:endParaRPr lang="en-US" dirty="0"/>
          </a:p>
        </p:txBody>
      </p:sp>
      <p:pic>
        <p:nvPicPr>
          <p:cNvPr id="4" name="Picture 3">
            <a:extLst>
              <a:ext uri="{FF2B5EF4-FFF2-40B4-BE49-F238E27FC236}">
                <a16:creationId xmlns:a16="http://schemas.microsoft.com/office/drawing/2014/main" id="{5F6D3451-65C9-8946-B916-E15DF66E0F92}"/>
              </a:ext>
            </a:extLst>
          </p:cNvPr>
          <p:cNvPicPr>
            <a:picLocks noChangeAspect="1"/>
          </p:cNvPicPr>
          <p:nvPr/>
        </p:nvPicPr>
        <p:blipFill>
          <a:blip r:embed="rId2"/>
          <a:stretch>
            <a:fillRect/>
          </a:stretch>
        </p:blipFill>
        <p:spPr>
          <a:xfrm>
            <a:off x="1337609" y="2243043"/>
            <a:ext cx="4406900" cy="596900"/>
          </a:xfrm>
          <a:prstGeom prst="rect">
            <a:avLst/>
          </a:prstGeom>
        </p:spPr>
      </p:pic>
      <p:pic>
        <p:nvPicPr>
          <p:cNvPr id="5" name="Picture 4">
            <a:extLst>
              <a:ext uri="{FF2B5EF4-FFF2-40B4-BE49-F238E27FC236}">
                <a16:creationId xmlns:a16="http://schemas.microsoft.com/office/drawing/2014/main" id="{89148183-89E1-E348-AA54-8FE79F3901CC}"/>
              </a:ext>
            </a:extLst>
          </p:cNvPr>
          <p:cNvPicPr>
            <a:picLocks noChangeAspect="1"/>
          </p:cNvPicPr>
          <p:nvPr/>
        </p:nvPicPr>
        <p:blipFill>
          <a:blip r:embed="rId3"/>
          <a:stretch>
            <a:fillRect/>
          </a:stretch>
        </p:blipFill>
        <p:spPr>
          <a:xfrm>
            <a:off x="3659841" y="3051081"/>
            <a:ext cx="4914900" cy="3543300"/>
          </a:xfrm>
          <a:prstGeom prst="rect">
            <a:avLst/>
          </a:prstGeom>
        </p:spPr>
      </p:pic>
    </p:spTree>
    <p:extLst>
      <p:ext uri="{BB962C8B-B14F-4D97-AF65-F5344CB8AC3E}">
        <p14:creationId xmlns:p14="http://schemas.microsoft.com/office/powerpoint/2010/main" val="1345327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8492FC-DAA2-8646-9252-3F4DE7FCAEDA}"/>
              </a:ext>
            </a:extLst>
          </p:cNvPr>
          <p:cNvSpPr>
            <a:spLocks noGrp="1"/>
          </p:cNvSpPr>
          <p:nvPr>
            <p:ph idx="1"/>
          </p:nvPr>
        </p:nvSpPr>
        <p:spPr>
          <a:xfrm>
            <a:off x="838201" y="1825625"/>
            <a:ext cx="5022692" cy="4351338"/>
          </a:xfrm>
        </p:spPr>
        <p:txBody>
          <a:bodyPr/>
          <a:lstStyle/>
          <a:p>
            <a:r>
              <a:rPr lang="en-US" dirty="0"/>
              <a:t>W2v style model where context is document, not neighboring term</a:t>
            </a:r>
          </a:p>
        </p:txBody>
      </p:sp>
      <p:pic>
        <p:nvPicPr>
          <p:cNvPr id="4" name="Picture 3">
            <a:extLst>
              <a:ext uri="{FF2B5EF4-FFF2-40B4-BE49-F238E27FC236}">
                <a16:creationId xmlns:a16="http://schemas.microsoft.com/office/drawing/2014/main" id="{30C50108-DB33-0346-AAD3-33C00BDEDE58}"/>
              </a:ext>
            </a:extLst>
          </p:cNvPr>
          <p:cNvPicPr>
            <a:picLocks noChangeAspect="1"/>
          </p:cNvPicPr>
          <p:nvPr/>
        </p:nvPicPr>
        <p:blipFill>
          <a:blip r:embed="rId2"/>
          <a:stretch>
            <a:fillRect/>
          </a:stretch>
        </p:blipFill>
        <p:spPr>
          <a:xfrm>
            <a:off x="5405719" y="513889"/>
            <a:ext cx="6557683" cy="5830222"/>
          </a:xfrm>
          <a:prstGeom prst="rect">
            <a:avLst/>
          </a:prstGeom>
        </p:spPr>
      </p:pic>
      <p:sp>
        <p:nvSpPr>
          <p:cNvPr id="5" name="Rectangle 4">
            <a:extLst>
              <a:ext uri="{FF2B5EF4-FFF2-40B4-BE49-F238E27FC236}">
                <a16:creationId xmlns:a16="http://schemas.microsoft.com/office/drawing/2014/main" id="{7CFCC030-0C25-7844-BC2B-C4297E5E9B76}"/>
              </a:ext>
            </a:extLst>
          </p:cNvPr>
          <p:cNvSpPr/>
          <p:nvPr/>
        </p:nvSpPr>
        <p:spPr>
          <a:xfrm>
            <a:off x="0" y="6354657"/>
            <a:ext cx="12192000" cy="369332"/>
          </a:xfrm>
          <a:prstGeom prst="rect">
            <a:avLst/>
          </a:prstGeom>
        </p:spPr>
        <p:txBody>
          <a:bodyPr wrap="square">
            <a:spAutoFit/>
          </a:bodyPr>
          <a:lstStyle/>
          <a:p>
            <a:pPr algn="ctr"/>
            <a:r>
              <a:rPr lang="en-US" dirty="0">
                <a:latin typeface="Abadi MT Condensed Light" panose="020B0306030101010103" pitchFamily="34" charset="77"/>
              </a:rPr>
              <a:t>Quoc V Le and Tomas </a:t>
            </a:r>
            <a:r>
              <a:rPr lang="en-US" dirty="0" err="1">
                <a:latin typeface="Abadi MT Condensed Light" panose="020B0306030101010103" pitchFamily="34" charset="77"/>
              </a:rPr>
              <a:t>Mikolov</a:t>
            </a:r>
            <a:r>
              <a:rPr lang="en-US" dirty="0">
                <a:latin typeface="Abadi MT Condensed Light" panose="020B0306030101010103" pitchFamily="34" charset="77"/>
              </a:rPr>
              <a:t>. Distributed representations of sentences and documents. In ICML, 2014</a:t>
            </a:r>
          </a:p>
        </p:txBody>
      </p:sp>
      <p:sp>
        <p:nvSpPr>
          <p:cNvPr id="2" name="Title 1">
            <a:extLst>
              <a:ext uri="{FF2B5EF4-FFF2-40B4-BE49-F238E27FC236}">
                <a16:creationId xmlns:a16="http://schemas.microsoft.com/office/drawing/2014/main" id="{69F2929E-8A79-F648-BFC0-D01AD8BB5ECE}"/>
              </a:ext>
            </a:extLst>
          </p:cNvPr>
          <p:cNvSpPr>
            <a:spLocks noGrp="1"/>
          </p:cNvSpPr>
          <p:nvPr>
            <p:ph type="title"/>
          </p:nvPr>
        </p:nvSpPr>
        <p:spPr/>
        <p:txBody>
          <a:bodyPr/>
          <a:lstStyle/>
          <a:p>
            <a:r>
              <a:rPr lang="en-US" dirty="0"/>
              <a:t>Paragraph2Vec (Doc2Vec)</a:t>
            </a:r>
          </a:p>
        </p:txBody>
      </p:sp>
    </p:spTree>
    <p:extLst>
      <p:ext uri="{BB962C8B-B14F-4D97-AF65-F5344CB8AC3E}">
        <p14:creationId xmlns:p14="http://schemas.microsoft.com/office/powerpoint/2010/main" val="2063121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52D8E-D4BC-FF49-93AB-7F1A16AE0CF5}"/>
              </a:ext>
            </a:extLst>
          </p:cNvPr>
          <p:cNvSpPr>
            <a:spLocks noGrp="1"/>
          </p:cNvSpPr>
          <p:nvPr>
            <p:ph type="title"/>
          </p:nvPr>
        </p:nvSpPr>
        <p:spPr/>
        <p:txBody>
          <a:bodyPr/>
          <a:lstStyle/>
          <a:p>
            <a:r>
              <a:rPr lang="en-US" dirty="0"/>
              <a:t>Recap – Learning Term Embeddings</a:t>
            </a:r>
          </a:p>
        </p:txBody>
      </p:sp>
      <p:sp>
        <p:nvSpPr>
          <p:cNvPr id="3" name="Content Placeholder 2">
            <a:extLst>
              <a:ext uri="{FF2B5EF4-FFF2-40B4-BE49-F238E27FC236}">
                <a16:creationId xmlns:a16="http://schemas.microsoft.com/office/drawing/2014/main" id="{B75E0ACF-A3E1-124E-9EE0-B5FD5264BD05}"/>
              </a:ext>
            </a:extLst>
          </p:cNvPr>
          <p:cNvSpPr>
            <a:spLocks noGrp="1"/>
          </p:cNvSpPr>
          <p:nvPr>
            <p:ph idx="1"/>
          </p:nvPr>
        </p:nvSpPr>
        <p:spPr/>
        <p:txBody>
          <a:bodyPr/>
          <a:lstStyle/>
          <a:p>
            <a:r>
              <a:rPr lang="en-US" dirty="0"/>
              <a:t>Learn from &lt;term, context, count&gt; data</a:t>
            </a:r>
          </a:p>
          <a:p>
            <a:r>
              <a:rPr lang="en-US" dirty="0"/>
              <a:t>Choice of context (e.g., neighboring term or container document) defines </a:t>
            </a:r>
            <a:r>
              <a:rPr lang="en-US" u="sng" dirty="0"/>
              <a:t>what</a:t>
            </a:r>
            <a:r>
              <a:rPr lang="en-US" dirty="0"/>
              <a:t> relationship you are modeling</a:t>
            </a:r>
          </a:p>
          <a:p>
            <a:r>
              <a:rPr lang="en-US" dirty="0"/>
              <a:t>Choice of learning algorithm (e.g., matrix factorization or SGD) defines </a:t>
            </a:r>
            <a:r>
              <a:rPr lang="en-US" u="sng" dirty="0"/>
              <a:t>how well</a:t>
            </a:r>
            <a:r>
              <a:rPr lang="en-US" dirty="0"/>
              <a:t> you model the relationship</a:t>
            </a:r>
          </a:p>
          <a:p>
            <a:r>
              <a:rPr lang="en-US" dirty="0"/>
              <a:t>Choice of context and learning algorithm are independent – you can use matrix factorization with neighboring term context, or a w2v-style neural network with document context (e.g., paragraph2vec)</a:t>
            </a:r>
          </a:p>
        </p:txBody>
      </p:sp>
    </p:spTree>
    <p:extLst>
      <p:ext uri="{BB962C8B-B14F-4D97-AF65-F5344CB8AC3E}">
        <p14:creationId xmlns:p14="http://schemas.microsoft.com/office/powerpoint/2010/main" val="1151006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B2085-C21E-5E4B-9A93-46B45E32B476}"/>
              </a:ext>
            </a:extLst>
          </p:cNvPr>
          <p:cNvSpPr>
            <a:spLocks noGrp="1"/>
          </p:cNvSpPr>
          <p:nvPr>
            <p:ph type="title"/>
          </p:nvPr>
        </p:nvSpPr>
        <p:spPr/>
        <p:txBody>
          <a:bodyPr/>
          <a:lstStyle/>
          <a:p>
            <a:r>
              <a:rPr lang="en-US" dirty="0"/>
              <a:t>Embedding Algorithms</a:t>
            </a:r>
          </a:p>
        </p:txBody>
      </p:sp>
      <p:sp>
        <p:nvSpPr>
          <p:cNvPr id="3" name="Content Placeholder 2">
            <a:extLst>
              <a:ext uri="{FF2B5EF4-FFF2-40B4-BE49-F238E27FC236}">
                <a16:creationId xmlns:a16="http://schemas.microsoft.com/office/drawing/2014/main" id="{FD8B011F-70A4-E342-BD03-FD5C8028E23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18643DD-00DC-1547-8A68-0535C9573495}"/>
              </a:ext>
            </a:extLst>
          </p:cNvPr>
          <p:cNvPicPr>
            <a:picLocks noChangeAspect="1"/>
          </p:cNvPicPr>
          <p:nvPr/>
        </p:nvPicPr>
        <p:blipFill>
          <a:blip r:embed="rId2"/>
          <a:stretch>
            <a:fillRect/>
          </a:stretch>
        </p:blipFill>
        <p:spPr>
          <a:xfrm>
            <a:off x="0" y="1597542"/>
            <a:ext cx="12192000" cy="4807503"/>
          </a:xfrm>
          <a:prstGeom prst="rect">
            <a:avLst/>
          </a:prstGeom>
        </p:spPr>
      </p:pic>
    </p:spTree>
    <p:extLst>
      <p:ext uri="{BB962C8B-B14F-4D97-AF65-F5344CB8AC3E}">
        <p14:creationId xmlns:p14="http://schemas.microsoft.com/office/powerpoint/2010/main" val="24230628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0D7E2-3E37-1A49-96E6-6F67110F0173}"/>
              </a:ext>
            </a:extLst>
          </p:cNvPr>
          <p:cNvSpPr>
            <a:spLocks noGrp="1"/>
          </p:cNvSpPr>
          <p:nvPr>
            <p:ph type="title"/>
          </p:nvPr>
        </p:nvSpPr>
        <p:spPr/>
        <p:txBody>
          <a:bodyPr/>
          <a:lstStyle/>
          <a:p>
            <a:r>
              <a:rPr lang="en-US" dirty="0"/>
              <a:t>Course Recap Before Moving On</a:t>
            </a:r>
          </a:p>
        </p:txBody>
      </p:sp>
      <p:sp>
        <p:nvSpPr>
          <p:cNvPr id="3" name="Content Placeholder 2">
            <a:extLst>
              <a:ext uri="{FF2B5EF4-FFF2-40B4-BE49-F238E27FC236}">
                <a16:creationId xmlns:a16="http://schemas.microsoft.com/office/drawing/2014/main" id="{B7BC25AF-A656-A341-885A-3E30412AA047}"/>
              </a:ext>
            </a:extLst>
          </p:cNvPr>
          <p:cNvSpPr>
            <a:spLocks noGrp="1"/>
          </p:cNvSpPr>
          <p:nvPr>
            <p:ph idx="1"/>
          </p:nvPr>
        </p:nvSpPr>
        <p:spPr/>
        <p:txBody>
          <a:bodyPr>
            <a:normAutofit lnSpcReduction="10000"/>
          </a:bodyPr>
          <a:lstStyle/>
          <a:p>
            <a:r>
              <a:rPr lang="en-US" dirty="0"/>
              <a:t>RNN</a:t>
            </a:r>
          </a:p>
          <a:p>
            <a:r>
              <a:rPr lang="en-US" dirty="0"/>
              <a:t>Siamese Network</a:t>
            </a:r>
          </a:p>
          <a:p>
            <a:r>
              <a:rPr lang="en-US" dirty="0"/>
              <a:t>Autoencoder</a:t>
            </a:r>
          </a:p>
          <a:p>
            <a:r>
              <a:rPr lang="en-US" dirty="0"/>
              <a:t>Convolution</a:t>
            </a:r>
          </a:p>
          <a:p>
            <a:r>
              <a:rPr lang="en-US" dirty="0"/>
              <a:t>Pooling</a:t>
            </a:r>
          </a:p>
          <a:p>
            <a:r>
              <a:rPr lang="en-US" dirty="0"/>
              <a:t>Attention</a:t>
            </a:r>
          </a:p>
          <a:p>
            <a:r>
              <a:rPr lang="en-US" dirty="0"/>
              <a:t>Residual Network</a:t>
            </a:r>
          </a:p>
          <a:p>
            <a:r>
              <a:rPr lang="en-US" dirty="0"/>
              <a:t>Normalization</a:t>
            </a:r>
          </a:p>
          <a:p>
            <a:r>
              <a:rPr lang="en-US" dirty="0"/>
              <a:t>Regularization</a:t>
            </a:r>
          </a:p>
          <a:p>
            <a:endParaRPr lang="en-US" dirty="0"/>
          </a:p>
        </p:txBody>
      </p:sp>
    </p:spTree>
    <p:extLst>
      <p:ext uri="{BB962C8B-B14F-4D97-AF65-F5344CB8AC3E}">
        <p14:creationId xmlns:p14="http://schemas.microsoft.com/office/powerpoint/2010/main" val="27854630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4F3E9-A3A4-A741-AB05-A13A9487CBEF}"/>
              </a:ext>
            </a:extLst>
          </p:cNvPr>
          <p:cNvSpPr>
            <a:spLocks noGrp="1"/>
          </p:cNvSpPr>
          <p:nvPr>
            <p:ph type="title"/>
          </p:nvPr>
        </p:nvSpPr>
        <p:spPr/>
        <p:txBody>
          <a:bodyPr/>
          <a:lstStyle/>
          <a:p>
            <a:r>
              <a:rPr lang="en-US" dirty="0"/>
              <a:t>Contextualized Deep Word Embeddings</a:t>
            </a:r>
          </a:p>
        </p:txBody>
      </p:sp>
      <p:sp>
        <p:nvSpPr>
          <p:cNvPr id="3" name="Content Placeholder 2">
            <a:extLst>
              <a:ext uri="{FF2B5EF4-FFF2-40B4-BE49-F238E27FC236}">
                <a16:creationId xmlns:a16="http://schemas.microsoft.com/office/drawing/2014/main" id="{48CCBA5F-8A15-BC48-ACE5-B7FB9444E204}"/>
              </a:ext>
            </a:extLst>
          </p:cNvPr>
          <p:cNvSpPr>
            <a:spLocks noGrp="1"/>
          </p:cNvSpPr>
          <p:nvPr>
            <p:ph idx="1"/>
          </p:nvPr>
        </p:nvSpPr>
        <p:spPr/>
        <p:txBody>
          <a:bodyPr/>
          <a:lstStyle/>
          <a:p>
            <a:r>
              <a:rPr lang="en-US" dirty="0"/>
              <a:t>Each word should have a representation which is based on its context</a:t>
            </a:r>
          </a:p>
          <a:p>
            <a:pPr lvl="1"/>
            <a:r>
              <a:rPr lang="en-US" dirty="0"/>
              <a:t>I called the </a:t>
            </a:r>
            <a:r>
              <a:rPr lang="en-US" b="1" dirty="0"/>
              <a:t>bank</a:t>
            </a:r>
            <a:r>
              <a:rPr lang="en-US" dirty="0"/>
              <a:t> to review my deposit</a:t>
            </a:r>
          </a:p>
          <a:p>
            <a:pPr lvl="1"/>
            <a:r>
              <a:rPr lang="en-US" dirty="0"/>
              <a:t>I ate a pizza near the </a:t>
            </a:r>
            <a:r>
              <a:rPr lang="en-US" b="1" dirty="0"/>
              <a:t>bank</a:t>
            </a:r>
          </a:p>
          <a:p>
            <a:endParaRPr lang="en-US" b="1" dirty="0"/>
          </a:p>
          <a:p>
            <a:pPr lvl="1"/>
            <a:endParaRPr lang="en-US" dirty="0"/>
          </a:p>
          <a:p>
            <a:pPr lvl="1"/>
            <a:endParaRPr lang="en-US" dirty="0"/>
          </a:p>
        </p:txBody>
      </p:sp>
    </p:spTree>
    <p:extLst>
      <p:ext uri="{BB962C8B-B14F-4D97-AF65-F5344CB8AC3E}">
        <p14:creationId xmlns:p14="http://schemas.microsoft.com/office/powerpoint/2010/main" val="3873451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B0DE4-4031-8448-9F35-DBD199B772D5}"/>
              </a:ext>
            </a:extLst>
          </p:cNvPr>
          <p:cNvSpPr>
            <a:spLocks noGrp="1"/>
          </p:cNvSpPr>
          <p:nvPr>
            <p:ph type="title"/>
          </p:nvPr>
        </p:nvSpPr>
        <p:spPr/>
        <p:txBody>
          <a:bodyPr/>
          <a:lstStyle/>
          <a:p>
            <a:r>
              <a:rPr lang="en-US" dirty="0"/>
              <a:t>BERT</a:t>
            </a:r>
          </a:p>
        </p:txBody>
      </p:sp>
      <p:sp>
        <p:nvSpPr>
          <p:cNvPr id="3" name="Content Placeholder 2">
            <a:extLst>
              <a:ext uri="{FF2B5EF4-FFF2-40B4-BE49-F238E27FC236}">
                <a16:creationId xmlns:a16="http://schemas.microsoft.com/office/drawing/2014/main" id="{C20D14C2-3B62-D54F-8EFF-5D5D83D81BB1}"/>
              </a:ext>
            </a:extLst>
          </p:cNvPr>
          <p:cNvSpPr>
            <a:spLocks noGrp="1"/>
          </p:cNvSpPr>
          <p:nvPr>
            <p:ph idx="1"/>
          </p:nvPr>
        </p:nvSpPr>
        <p:spPr>
          <a:xfrm>
            <a:off x="838200" y="1825625"/>
            <a:ext cx="4056529" cy="4351338"/>
          </a:xfrm>
        </p:spPr>
        <p:txBody>
          <a:bodyPr/>
          <a:lstStyle/>
          <a:p>
            <a:r>
              <a:rPr lang="en-US" dirty="0"/>
              <a:t>Stacked transformer layers</a:t>
            </a:r>
          </a:p>
          <a:p>
            <a:r>
              <a:rPr lang="en-US" dirty="0"/>
              <a:t>Pretrained on two tasks:</a:t>
            </a:r>
          </a:p>
          <a:p>
            <a:pPr marL="457200" lvl="1" indent="0">
              <a:buNone/>
            </a:pPr>
            <a:r>
              <a:rPr lang="en-US" dirty="0"/>
              <a:t>• Masked language modeling</a:t>
            </a:r>
          </a:p>
          <a:p>
            <a:pPr marL="457200" lvl="1" indent="0">
              <a:buNone/>
            </a:pPr>
            <a:r>
              <a:rPr lang="en-US" dirty="0"/>
              <a:t>• Next sentence prediction</a:t>
            </a:r>
          </a:p>
          <a:p>
            <a:r>
              <a:rPr lang="en-US" dirty="0"/>
              <a:t>We learn: </a:t>
            </a:r>
          </a:p>
          <a:p>
            <a:pPr lvl="1"/>
            <a:r>
              <a:rPr lang="en-US" dirty="0" err="1"/>
              <a:t>WordPiece</a:t>
            </a:r>
            <a:r>
              <a:rPr lang="en-US" dirty="0"/>
              <a:t> embedding</a:t>
            </a:r>
          </a:p>
          <a:p>
            <a:pPr lvl="1"/>
            <a:r>
              <a:rPr lang="en-US" dirty="0"/>
              <a:t>Position embedding</a:t>
            </a:r>
          </a:p>
          <a:p>
            <a:pPr lvl="1"/>
            <a:r>
              <a:rPr lang="en-US" dirty="0"/>
              <a:t>Segment embedding</a:t>
            </a:r>
          </a:p>
        </p:txBody>
      </p:sp>
      <p:sp>
        <p:nvSpPr>
          <p:cNvPr id="4" name="Rectangle 3">
            <a:extLst>
              <a:ext uri="{FF2B5EF4-FFF2-40B4-BE49-F238E27FC236}">
                <a16:creationId xmlns:a16="http://schemas.microsoft.com/office/drawing/2014/main" id="{10BE5426-27F7-4B4B-99A5-1A65A99EC10B}"/>
              </a:ext>
            </a:extLst>
          </p:cNvPr>
          <p:cNvSpPr/>
          <p:nvPr/>
        </p:nvSpPr>
        <p:spPr>
          <a:xfrm>
            <a:off x="0" y="6074518"/>
            <a:ext cx="12192000" cy="369332"/>
          </a:xfrm>
          <a:prstGeom prst="rect">
            <a:avLst/>
          </a:prstGeom>
        </p:spPr>
        <p:txBody>
          <a:bodyPr wrap="square">
            <a:spAutoFit/>
          </a:bodyPr>
          <a:lstStyle/>
          <a:p>
            <a:pPr algn="ctr"/>
            <a:r>
              <a:rPr lang="en-US" dirty="0">
                <a:latin typeface="Abadi MT Condensed Light" panose="020B0306030101010103" pitchFamily="34" charset="77"/>
              </a:rPr>
              <a:t>Jacob Devlin, Ming-Wei Chang, et al. Bert: Pre-training of deep bidirectional transformers for language understanding. In NAACL, 2018</a:t>
            </a:r>
          </a:p>
        </p:txBody>
      </p:sp>
      <p:pic>
        <p:nvPicPr>
          <p:cNvPr id="5" name="Picture 4">
            <a:extLst>
              <a:ext uri="{FF2B5EF4-FFF2-40B4-BE49-F238E27FC236}">
                <a16:creationId xmlns:a16="http://schemas.microsoft.com/office/drawing/2014/main" id="{734ABB5F-F636-694F-B082-8C49961E2FBF}"/>
              </a:ext>
            </a:extLst>
          </p:cNvPr>
          <p:cNvPicPr>
            <a:picLocks noChangeAspect="1"/>
          </p:cNvPicPr>
          <p:nvPr/>
        </p:nvPicPr>
        <p:blipFill>
          <a:blip r:embed="rId3"/>
          <a:stretch>
            <a:fillRect/>
          </a:stretch>
        </p:blipFill>
        <p:spPr>
          <a:xfrm>
            <a:off x="4601637" y="414150"/>
            <a:ext cx="7316442" cy="5567082"/>
          </a:xfrm>
          <a:prstGeom prst="rect">
            <a:avLst/>
          </a:prstGeom>
        </p:spPr>
      </p:pic>
      <p:sp>
        <p:nvSpPr>
          <p:cNvPr id="6" name="Rectangle 5">
            <a:extLst>
              <a:ext uri="{FF2B5EF4-FFF2-40B4-BE49-F238E27FC236}">
                <a16:creationId xmlns:a16="http://schemas.microsoft.com/office/drawing/2014/main" id="{1B9697E1-760C-B04B-9552-E59408F7BBE1}"/>
              </a:ext>
            </a:extLst>
          </p:cNvPr>
          <p:cNvSpPr/>
          <p:nvPr/>
        </p:nvSpPr>
        <p:spPr>
          <a:xfrm>
            <a:off x="0" y="6352470"/>
            <a:ext cx="12192000" cy="369332"/>
          </a:xfrm>
          <a:prstGeom prst="rect">
            <a:avLst/>
          </a:prstGeom>
        </p:spPr>
        <p:txBody>
          <a:bodyPr wrap="square">
            <a:spAutoFit/>
          </a:bodyPr>
          <a:lstStyle/>
          <a:p>
            <a:pPr algn="ctr"/>
            <a:r>
              <a:rPr lang="en-US" dirty="0">
                <a:latin typeface="Abadi MT Condensed Light" panose="020B0306030101010103" pitchFamily="34" charset="77"/>
                <a:hlinkClick r:id="rId4"/>
              </a:rPr>
              <a:t>http://jalammar.github.io/illustrated-bert/</a:t>
            </a:r>
            <a:endParaRPr lang="en-US" dirty="0">
              <a:latin typeface="Abadi MT Condensed Light" panose="020B0306030101010103" pitchFamily="34" charset="77"/>
            </a:endParaRPr>
          </a:p>
        </p:txBody>
      </p:sp>
    </p:spTree>
    <p:extLst>
      <p:ext uri="{BB962C8B-B14F-4D97-AF65-F5344CB8AC3E}">
        <p14:creationId xmlns:p14="http://schemas.microsoft.com/office/powerpoint/2010/main" val="3464140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48400-7E0B-D444-8B93-4D10C4E4491F}"/>
              </a:ext>
            </a:extLst>
          </p:cNvPr>
          <p:cNvSpPr>
            <a:spLocks noGrp="1"/>
          </p:cNvSpPr>
          <p:nvPr>
            <p:ph type="ctrTitle"/>
          </p:nvPr>
        </p:nvSpPr>
        <p:spPr/>
        <p:txBody>
          <a:bodyPr>
            <a:normAutofit/>
          </a:bodyPr>
          <a:lstStyle/>
          <a:p>
            <a:r>
              <a:rPr lang="en-US" dirty="0">
                <a:latin typeface="Abadi MT Condensed Light" panose="020B0306030101010103" pitchFamily="34" charset="77"/>
              </a:rPr>
              <a:t>BREAK</a:t>
            </a:r>
            <a:br>
              <a:rPr lang="en-US" dirty="0">
                <a:latin typeface="Abadi MT Condensed Light" panose="020B0306030101010103" pitchFamily="34" charset="77"/>
              </a:rPr>
            </a:br>
            <a:endParaRPr lang="en-US" dirty="0">
              <a:latin typeface="Abadi MT Condensed Light" panose="020B0306030101010103" pitchFamily="34" charset="77"/>
            </a:endParaRPr>
          </a:p>
        </p:txBody>
      </p:sp>
      <p:graphicFrame>
        <p:nvGraphicFramePr>
          <p:cNvPr id="3" name="Table 2">
            <a:extLst>
              <a:ext uri="{FF2B5EF4-FFF2-40B4-BE49-F238E27FC236}">
                <a16:creationId xmlns:a16="http://schemas.microsoft.com/office/drawing/2014/main" id="{33049B30-26D6-934A-B7F3-33F68CE5A978}"/>
              </a:ext>
            </a:extLst>
          </p:cNvPr>
          <p:cNvGraphicFramePr>
            <a:graphicFrameLocks noGrp="1"/>
          </p:cNvGraphicFramePr>
          <p:nvPr>
            <p:extLst>
              <p:ext uri="{D42A27DB-BD31-4B8C-83A1-F6EECF244321}">
                <p14:modId xmlns:p14="http://schemas.microsoft.com/office/powerpoint/2010/main" val="1913715876"/>
              </p:ext>
            </p:extLst>
          </p:nvPr>
        </p:nvGraphicFramePr>
        <p:xfrm>
          <a:off x="3921550" y="2748560"/>
          <a:ext cx="4348900" cy="3688080"/>
        </p:xfrm>
        <a:graphic>
          <a:graphicData uri="http://schemas.openxmlformats.org/drawingml/2006/table">
            <a:tbl>
              <a:tblPr firstRow="1" bandRow="1">
                <a:tableStyleId>{5C22544A-7EE6-4342-B048-85BDC9FD1C3A}</a:tableStyleId>
              </a:tblPr>
              <a:tblGrid>
                <a:gridCol w="1468900">
                  <a:extLst>
                    <a:ext uri="{9D8B030D-6E8A-4147-A177-3AD203B41FA5}">
                      <a16:colId xmlns:a16="http://schemas.microsoft.com/office/drawing/2014/main" val="952917856"/>
                    </a:ext>
                  </a:extLst>
                </a:gridCol>
                <a:gridCol w="2880000">
                  <a:extLst>
                    <a:ext uri="{9D8B030D-6E8A-4147-A177-3AD203B41FA5}">
                      <a16:colId xmlns:a16="http://schemas.microsoft.com/office/drawing/2014/main" val="905913255"/>
                    </a:ext>
                  </a:extLst>
                </a:gridCol>
              </a:tblGrid>
              <a:tr h="285565">
                <a:tc>
                  <a:txBody>
                    <a:bodyPr/>
                    <a:lstStyle/>
                    <a:p>
                      <a:r>
                        <a:rPr lang="en-US" sz="1600" dirty="0">
                          <a:latin typeface="Abadi MT Condensed Light" panose="020B0306030101010103" pitchFamily="34" charset="77"/>
                        </a:rPr>
                        <a:t>Time</a:t>
                      </a:r>
                    </a:p>
                  </a:txBody>
                  <a:tcPr/>
                </a:tc>
                <a:tc>
                  <a:txBody>
                    <a:bodyPr/>
                    <a:lstStyle/>
                    <a:p>
                      <a:r>
                        <a:rPr lang="en-US" sz="1600" dirty="0">
                          <a:latin typeface="Abadi MT Condensed Light" panose="020B0306030101010103" pitchFamily="34" charset="77"/>
                        </a:rPr>
                        <a:t>Topic</a:t>
                      </a:r>
                    </a:p>
                  </a:txBody>
                  <a:tcPr/>
                </a:tc>
                <a:extLst>
                  <a:ext uri="{0D108BD9-81ED-4DB2-BD59-A6C34878D82A}">
                    <a16:rowId xmlns:a16="http://schemas.microsoft.com/office/drawing/2014/main" val="202780562"/>
                  </a:ext>
                </a:extLst>
              </a:tr>
              <a:tr h="285565">
                <a:tc>
                  <a:txBody>
                    <a:bodyPr/>
                    <a:lstStyle/>
                    <a:p>
                      <a:r>
                        <a:rPr lang="en-US" sz="1600" b="0" dirty="0">
                          <a:latin typeface="Abadi MT Condensed Light" panose="020B0306030101010103" pitchFamily="34" charset="77"/>
                        </a:rPr>
                        <a:t>9:00-9:10</a:t>
                      </a:r>
                    </a:p>
                  </a:txBody>
                  <a:tcPr/>
                </a:tc>
                <a:tc>
                  <a:txBody>
                    <a:bodyPr/>
                    <a:lstStyle/>
                    <a:p>
                      <a:r>
                        <a:rPr lang="en-US" sz="1600" b="0" dirty="0">
                          <a:latin typeface="Abadi MT Condensed Light" panose="020B0306030101010103" pitchFamily="34" charset="77"/>
                        </a:rPr>
                        <a:t>The Search Task</a:t>
                      </a:r>
                    </a:p>
                  </a:txBody>
                  <a:tcPr/>
                </a:tc>
                <a:extLst>
                  <a:ext uri="{0D108BD9-81ED-4DB2-BD59-A6C34878D82A}">
                    <a16:rowId xmlns:a16="http://schemas.microsoft.com/office/drawing/2014/main" val="154161284"/>
                  </a:ext>
                </a:extLst>
              </a:tr>
              <a:tr h="285565">
                <a:tc>
                  <a:txBody>
                    <a:bodyPr/>
                    <a:lstStyle/>
                    <a:p>
                      <a:r>
                        <a:rPr lang="en-US" sz="1600" dirty="0">
                          <a:latin typeface="Abadi MT Condensed Light" panose="020B0306030101010103" pitchFamily="34" charset="77"/>
                        </a:rPr>
                        <a:t>9:10-9:30</a:t>
                      </a:r>
                    </a:p>
                  </a:txBody>
                  <a:tcPr/>
                </a:tc>
                <a:tc>
                  <a:txBody>
                    <a:bodyPr/>
                    <a:lstStyle/>
                    <a:p>
                      <a:r>
                        <a:rPr lang="en-US" sz="1600" dirty="0">
                          <a:latin typeface="Abadi MT Condensed Light" panose="020B0306030101010103" pitchFamily="34" charset="77"/>
                        </a:rPr>
                        <a:t>Learning to Rank</a:t>
                      </a:r>
                    </a:p>
                  </a:txBody>
                  <a:tcPr/>
                </a:tc>
                <a:extLst>
                  <a:ext uri="{0D108BD9-81ED-4DB2-BD59-A6C34878D82A}">
                    <a16:rowId xmlns:a16="http://schemas.microsoft.com/office/drawing/2014/main" val="4157349319"/>
                  </a:ext>
                </a:extLst>
              </a:tr>
              <a:tr h="285565">
                <a:tc>
                  <a:txBody>
                    <a:bodyPr/>
                    <a:lstStyle/>
                    <a:p>
                      <a:r>
                        <a:rPr lang="en-US" sz="1600" dirty="0">
                          <a:latin typeface="Abadi MT Condensed Light" panose="020B0306030101010103" pitchFamily="34" charset="77"/>
                        </a:rPr>
                        <a:t>9:30-10:30</a:t>
                      </a:r>
                    </a:p>
                  </a:txBody>
                  <a:tcPr/>
                </a:tc>
                <a:tc>
                  <a:txBody>
                    <a:bodyPr/>
                    <a:lstStyle/>
                    <a:p>
                      <a:r>
                        <a:rPr lang="en-US" sz="1600" dirty="0">
                          <a:latin typeface="Abadi MT Condensed Light" panose="020B0306030101010103" pitchFamily="34" charset="77"/>
                        </a:rPr>
                        <a:t>Embeddings</a:t>
                      </a:r>
                    </a:p>
                  </a:txBody>
                  <a:tcPr/>
                </a:tc>
                <a:extLst>
                  <a:ext uri="{0D108BD9-81ED-4DB2-BD59-A6C34878D82A}">
                    <a16:rowId xmlns:a16="http://schemas.microsoft.com/office/drawing/2014/main" val="296823695"/>
                  </a:ext>
                </a:extLst>
              </a:tr>
              <a:tr h="285565">
                <a:tc>
                  <a:txBody>
                    <a:bodyPr/>
                    <a:lstStyle/>
                    <a:p>
                      <a:r>
                        <a:rPr lang="en-US" sz="1600" b="1" dirty="0">
                          <a:latin typeface="Abadi MT Condensed Light" panose="020B0306030101010103" pitchFamily="34" charset="77"/>
                        </a:rPr>
                        <a:t>10:30-10:40</a:t>
                      </a:r>
                    </a:p>
                  </a:txBody>
                  <a:tcPr>
                    <a:solidFill>
                      <a:schemeClr val="accent2">
                        <a:lumMod val="20000"/>
                        <a:lumOff val="80000"/>
                      </a:schemeClr>
                    </a:solidFill>
                  </a:tcPr>
                </a:tc>
                <a:tc>
                  <a:txBody>
                    <a:bodyPr/>
                    <a:lstStyle/>
                    <a:p>
                      <a:r>
                        <a:rPr lang="en-US" sz="1600" b="1" dirty="0">
                          <a:latin typeface="Abadi MT Condensed Light" panose="020B0306030101010103" pitchFamily="34" charset="77"/>
                        </a:rPr>
                        <a:t>Break</a:t>
                      </a:r>
                    </a:p>
                  </a:txBody>
                  <a:tcPr>
                    <a:solidFill>
                      <a:schemeClr val="accent2">
                        <a:lumMod val="20000"/>
                        <a:lumOff val="80000"/>
                      </a:schemeClr>
                    </a:solidFill>
                  </a:tcPr>
                </a:tc>
                <a:extLst>
                  <a:ext uri="{0D108BD9-81ED-4DB2-BD59-A6C34878D82A}">
                    <a16:rowId xmlns:a16="http://schemas.microsoft.com/office/drawing/2014/main" val="2476209165"/>
                  </a:ext>
                </a:extLst>
              </a:tr>
              <a:tr h="285565">
                <a:tc>
                  <a:txBody>
                    <a:bodyPr/>
                    <a:lstStyle/>
                    <a:p>
                      <a:r>
                        <a:rPr lang="en-US" sz="1600" dirty="0">
                          <a:latin typeface="Abadi MT Condensed Light" panose="020B0306030101010103" pitchFamily="34" charset="77"/>
                        </a:rPr>
                        <a:t>10:40-11:15</a:t>
                      </a:r>
                    </a:p>
                  </a:txBody>
                  <a:tcPr/>
                </a:tc>
                <a:tc>
                  <a:txBody>
                    <a:bodyPr/>
                    <a:lstStyle/>
                    <a:p>
                      <a:r>
                        <a:rPr lang="en-US" sz="1600" dirty="0">
                          <a:latin typeface="Abadi MT Condensed Light" panose="020B0306030101010103" pitchFamily="34" charset="77"/>
                        </a:rPr>
                        <a:t>Shallow Neural Methods for Ranking</a:t>
                      </a:r>
                    </a:p>
                  </a:txBody>
                  <a:tcPr/>
                </a:tc>
                <a:extLst>
                  <a:ext uri="{0D108BD9-81ED-4DB2-BD59-A6C34878D82A}">
                    <a16:rowId xmlns:a16="http://schemas.microsoft.com/office/drawing/2014/main" val="308523591"/>
                  </a:ext>
                </a:extLst>
              </a:tr>
              <a:tr h="285565">
                <a:tc>
                  <a:txBody>
                    <a:bodyPr/>
                    <a:lstStyle/>
                    <a:p>
                      <a:r>
                        <a:rPr lang="en-US" sz="1600" dirty="0">
                          <a:latin typeface="Abadi MT Condensed Light" panose="020B0306030101010103" pitchFamily="34" charset="77"/>
                        </a:rPr>
                        <a:t>11:15-12:15</a:t>
                      </a:r>
                    </a:p>
                  </a:txBody>
                  <a:tcPr>
                    <a:solidFill>
                      <a:schemeClr val="accent2">
                        <a:lumMod val="60000"/>
                        <a:lumOff val="40000"/>
                      </a:schemeClr>
                    </a:solidFill>
                  </a:tcPr>
                </a:tc>
                <a:tc>
                  <a:txBody>
                    <a:bodyPr/>
                    <a:lstStyle/>
                    <a:p>
                      <a:r>
                        <a:rPr lang="en-US" sz="1600" dirty="0">
                          <a:latin typeface="Abadi MT Condensed Light" panose="020B0306030101010103" pitchFamily="34" charset="77"/>
                        </a:rPr>
                        <a:t>Lunch</a:t>
                      </a:r>
                    </a:p>
                  </a:txBody>
                  <a:tcPr>
                    <a:solidFill>
                      <a:schemeClr val="accent2">
                        <a:lumMod val="60000"/>
                        <a:lumOff val="40000"/>
                      </a:schemeClr>
                    </a:solidFill>
                  </a:tcPr>
                </a:tc>
                <a:extLst>
                  <a:ext uri="{0D108BD9-81ED-4DB2-BD59-A6C34878D82A}">
                    <a16:rowId xmlns:a16="http://schemas.microsoft.com/office/drawing/2014/main" val="882031793"/>
                  </a:ext>
                </a:extLst>
              </a:tr>
              <a:tr h="285565">
                <a:tc>
                  <a:txBody>
                    <a:bodyPr/>
                    <a:lstStyle/>
                    <a:p>
                      <a:r>
                        <a:rPr lang="en-US" sz="1600" dirty="0">
                          <a:latin typeface="Abadi MT Condensed Light" panose="020B0306030101010103" pitchFamily="34" charset="77"/>
                        </a:rPr>
                        <a:t>12:15-13:45</a:t>
                      </a:r>
                    </a:p>
                  </a:txBody>
                  <a:tcPr/>
                </a:tc>
                <a:tc>
                  <a:txBody>
                    <a:bodyPr/>
                    <a:lstStyle/>
                    <a:p>
                      <a:r>
                        <a:rPr lang="en-US" sz="1600" dirty="0">
                          <a:latin typeface="Abadi MT Condensed Light" panose="020B0306030101010103" pitchFamily="34" charset="77"/>
                        </a:rPr>
                        <a:t>Deep Neural Methods for Ranking</a:t>
                      </a:r>
                    </a:p>
                  </a:txBody>
                  <a:tcPr/>
                </a:tc>
                <a:extLst>
                  <a:ext uri="{0D108BD9-81ED-4DB2-BD59-A6C34878D82A}">
                    <a16:rowId xmlns:a16="http://schemas.microsoft.com/office/drawing/2014/main" val="4276192044"/>
                  </a:ext>
                </a:extLst>
              </a:tr>
              <a:tr h="285565">
                <a:tc>
                  <a:txBody>
                    <a:bodyPr/>
                    <a:lstStyle/>
                    <a:p>
                      <a:r>
                        <a:rPr lang="en-US" sz="1600" dirty="0">
                          <a:latin typeface="Abadi MT Condensed Light" panose="020B0306030101010103" pitchFamily="34" charset="77"/>
                        </a:rPr>
                        <a:t>13:45-14:00</a:t>
                      </a:r>
                    </a:p>
                  </a:txBody>
                  <a:tcPr>
                    <a:solidFill>
                      <a:schemeClr val="accent2">
                        <a:lumMod val="20000"/>
                        <a:lumOff val="80000"/>
                      </a:schemeClr>
                    </a:solidFill>
                  </a:tcPr>
                </a:tc>
                <a:tc>
                  <a:txBody>
                    <a:bodyPr/>
                    <a:lstStyle/>
                    <a:p>
                      <a:r>
                        <a:rPr lang="en-US" sz="1600" dirty="0">
                          <a:latin typeface="Abadi MT Condensed Light" panose="020B0306030101010103" pitchFamily="34" charset="77"/>
                        </a:rPr>
                        <a:t>Break</a:t>
                      </a:r>
                    </a:p>
                  </a:txBody>
                  <a:tcPr>
                    <a:solidFill>
                      <a:schemeClr val="accent2">
                        <a:lumMod val="20000"/>
                        <a:lumOff val="80000"/>
                      </a:schemeClr>
                    </a:solidFill>
                  </a:tcPr>
                </a:tc>
                <a:extLst>
                  <a:ext uri="{0D108BD9-81ED-4DB2-BD59-A6C34878D82A}">
                    <a16:rowId xmlns:a16="http://schemas.microsoft.com/office/drawing/2014/main" val="2059349334"/>
                  </a:ext>
                </a:extLst>
              </a:tr>
              <a:tr h="285565">
                <a:tc>
                  <a:txBody>
                    <a:bodyPr/>
                    <a:lstStyle/>
                    <a:p>
                      <a:r>
                        <a:rPr lang="en-US" sz="1600" dirty="0">
                          <a:latin typeface="Abadi MT Condensed Light" panose="020B0306030101010103" pitchFamily="34" charset="77"/>
                        </a:rPr>
                        <a:t>14:00-15:00</a:t>
                      </a:r>
                    </a:p>
                  </a:txBody>
                  <a:tcPr/>
                </a:tc>
                <a:tc>
                  <a:txBody>
                    <a:bodyPr/>
                    <a:lstStyle/>
                    <a:p>
                      <a:r>
                        <a:rPr lang="en-US" sz="1600" dirty="0">
                          <a:latin typeface="Abadi MT Condensed Light" panose="020B0306030101010103" pitchFamily="34" charset="77"/>
                        </a:rPr>
                        <a:t>Skip-gram Exercise</a:t>
                      </a:r>
                    </a:p>
                  </a:txBody>
                  <a:tcPr/>
                </a:tc>
                <a:extLst>
                  <a:ext uri="{0D108BD9-81ED-4DB2-BD59-A6C34878D82A}">
                    <a16:rowId xmlns:a16="http://schemas.microsoft.com/office/drawing/2014/main" val="2737622445"/>
                  </a:ext>
                </a:extLst>
              </a:tr>
              <a:tr h="285565">
                <a:tc>
                  <a:txBody>
                    <a:bodyPr/>
                    <a:lstStyle/>
                    <a:p>
                      <a:r>
                        <a:rPr lang="en-US" sz="1600" dirty="0">
                          <a:latin typeface="Abadi MT Condensed Light" panose="020B0306030101010103" pitchFamily="34" charset="77"/>
                        </a:rPr>
                        <a:t>15:00-16:00</a:t>
                      </a:r>
                    </a:p>
                  </a:txBody>
                  <a:tcPr/>
                </a:tc>
                <a:tc>
                  <a:txBody>
                    <a:bodyPr/>
                    <a:lstStyle/>
                    <a:p>
                      <a:r>
                        <a:rPr lang="en-US" sz="1600" dirty="0">
                          <a:latin typeface="Abadi MT Condensed Light" panose="020B0306030101010103" pitchFamily="34" charset="77"/>
                        </a:rPr>
                        <a:t>CBOW Exercise</a:t>
                      </a:r>
                    </a:p>
                  </a:txBody>
                  <a:tcPr/>
                </a:tc>
                <a:extLst>
                  <a:ext uri="{0D108BD9-81ED-4DB2-BD59-A6C34878D82A}">
                    <a16:rowId xmlns:a16="http://schemas.microsoft.com/office/drawing/2014/main" val="2077821706"/>
                  </a:ext>
                </a:extLst>
              </a:tr>
            </a:tbl>
          </a:graphicData>
        </a:graphic>
      </p:graphicFrame>
    </p:spTree>
    <p:extLst>
      <p:ext uri="{BB962C8B-B14F-4D97-AF65-F5344CB8AC3E}">
        <p14:creationId xmlns:p14="http://schemas.microsoft.com/office/powerpoint/2010/main" val="20012998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48400-7E0B-D444-8B93-4D10C4E4491F}"/>
              </a:ext>
            </a:extLst>
          </p:cNvPr>
          <p:cNvSpPr>
            <a:spLocks noGrp="1"/>
          </p:cNvSpPr>
          <p:nvPr>
            <p:ph type="ctrTitle"/>
          </p:nvPr>
        </p:nvSpPr>
        <p:spPr/>
        <p:txBody>
          <a:bodyPr>
            <a:normAutofit fontScale="90000"/>
          </a:bodyPr>
          <a:lstStyle/>
          <a:p>
            <a:pPr algn="ctr" defTabSz="914400" rtl="1" eaLnBrk="1" latinLnBrk="0" hangingPunct="1">
              <a:lnSpc>
                <a:spcPct val="90000"/>
              </a:lnSpc>
              <a:spcBef>
                <a:spcPct val="0"/>
              </a:spcBef>
              <a:buNone/>
            </a:pPr>
            <a:r>
              <a:rPr lang="en-US" dirty="0"/>
              <a:t>Shallow Neural Methods for Ranking</a:t>
            </a:r>
            <a:br>
              <a:rPr lang="en-US" dirty="0"/>
            </a:br>
            <a:endParaRPr lang="en-US" dirty="0">
              <a:latin typeface="Abadi MT Condensed Light" panose="020B0306030101010103" pitchFamily="34" charset="77"/>
            </a:endParaRPr>
          </a:p>
        </p:txBody>
      </p:sp>
      <p:graphicFrame>
        <p:nvGraphicFramePr>
          <p:cNvPr id="3" name="Table 2">
            <a:extLst>
              <a:ext uri="{FF2B5EF4-FFF2-40B4-BE49-F238E27FC236}">
                <a16:creationId xmlns:a16="http://schemas.microsoft.com/office/drawing/2014/main" id="{B714EB72-F0C4-A148-891A-374A8F0694FD}"/>
              </a:ext>
            </a:extLst>
          </p:cNvPr>
          <p:cNvGraphicFramePr>
            <a:graphicFrameLocks noGrp="1"/>
          </p:cNvGraphicFramePr>
          <p:nvPr>
            <p:extLst>
              <p:ext uri="{D42A27DB-BD31-4B8C-83A1-F6EECF244321}">
                <p14:modId xmlns:p14="http://schemas.microsoft.com/office/powerpoint/2010/main" val="3558094122"/>
              </p:ext>
            </p:extLst>
          </p:nvPr>
        </p:nvGraphicFramePr>
        <p:xfrm>
          <a:off x="3921550" y="2748560"/>
          <a:ext cx="4348900" cy="3688080"/>
        </p:xfrm>
        <a:graphic>
          <a:graphicData uri="http://schemas.openxmlformats.org/drawingml/2006/table">
            <a:tbl>
              <a:tblPr firstRow="1" bandRow="1">
                <a:tableStyleId>{5C22544A-7EE6-4342-B048-85BDC9FD1C3A}</a:tableStyleId>
              </a:tblPr>
              <a:tblGrid>
                <a:gridCol w="1468900">
                  <a:extLst>
                    <a:ext uri="{9D8B030D-6E8A-4147-A177-3AD203B41FA5}">
                      <a16:colId xmlns:a16="http://schemas.microsoft.com/office/drawing/2014/main" val="952917856"/>
                    </a:ext>
                  </a:extLst>
                </a:gridCol>
                <a:gridCol w="2880000">
                  <a:extLst>
                    <a:ext uri="{9D8B030D-6E8A-4147-A177-3AD203B41FA5}">
                      <a16:colId xmlns:a16="http://schemas.microsoft.com/office/drawing/2014/main" val="905913255"/>
                    </a:ext>
                  </a:extLst>
                </a:gridCol>
              </a:tblGrid>
              <a:tr h="285565">
                <a:tc>
                  <a:txBody>
                    <a:bodyPr/>
                    <a:lstStyle/>
                    <a:p>
                      <a:r>
                        <a:rPr lang="en-US" sz="1600" dirty="0">
                          <a:latin typeface="Abadi MT Condensed Light" panose="020B0306030101010103" pitchFamily="34" charset="77"/>
                        </a:rPr>
                        <a:t>Time</a:t>
                      </a:r>
                    </a:p>
                  </a:txBody>
                  <a:tcPr/>
                </a:tc>
                <a:tc>
                  <a:txBody>
                    <a:bodyPr/>
                    <a:lstStyle/>
                    <a:p>
                      <a:r>
                        <a:rPr lang="en-US" sz="1600" dirty="0">
                          <a:latin typeface="Abadi MT Condensed Light" panose="020B0306030101010103" pitchFamily="34" charset="77"/>
                        </a:rPr>
                        <a:t>Topic</a:t>
                      </a:r>
                    </a:p>
                  </a:txBody>
                  <a:tcPr/>
                </a:tc>
                <a:extLst>
                  <a:ext uri="{0D108BD9-81ED-4DB2-BD59-A6C34878D82A}">
                    <a16:rowId xmlns:a16="http://schemas.microsoft.com/office/drawing/2014/main" val="202780562"/>
                  </a:ext>
                </a:extLst>
              </a:tr>
              <a:tr h="285565">
                <a:tc>
                  <a:txBody>
                    <a:bodyPr/>
                    <a:lstStyle/>
                    <a:p>
                      <a:r>
                        <a:rPr lang="en-US" sz="1600" b="0" dirty="0">
                          <a:latin typeface="Abadi MT Condensed Light" panose="020B0306030101010103" pitchFamily="34" charset="77"/>
                        </a:rPr>
                        <a:t>9:00-9:10</a:t>
                      </a:r>
                    </a:p>
                  </a:txBody>
                  <a:tcPr/>
                </a:tc>
                <a:tc>
                  <a:txBody>
                    <a:bodyPr/>
                    <a:lstStyle/>
                    <a:p>
                      <a:r>
                        <a:rPr lang="en-US" sz="1600" b="0" dirty="0">
                          <a:latin typeface="Abadi MT Condensed Light" panose="020B0306030101010103" pitchFamily="34" charset="77"/>
                        </a:rPr>
                        <a:t>The Search Task</a:t>
                      </a:r>
                    </a:p>
                  </a:txBody>
                  <a:tcPr/>
                </a:tc>
                <a:extLst>
                  <a:ext uri="{0D108BD9-81ED-4DB2-BD59-A6C34878D82A}">
                    <a16:rowId xmlns:a16="http://schemas.microsoft.com/office/drawing/2014/main" val="154161284"/>
                  </a:ext>
                </a:extLst>
              </a:tr>
              <a:tr h="285565">
                <a:tc>
                  <a:txBody>
                    <a:bodyPr/>
                    <a:lstStyle/>
                    <a:p>
                      <a:r>
                        <a:rPr lang="en-US" sz="1600" dirty="0">
                          <a:latin typeface="Abadi MT Condensed Light" panose="020B0306030101010103" pitchFamily="34" charset="77"/>
                        </a:rPr>
                        <a:t>9:10-9:30</a:t>
                      </a:r>
                    </a:p>
                  </a:txBody>
                  <a:tcPr/>
                </a:tc>
                <a:tc>
                  <a:txBody>
                    <a:bodyPr/>
                    <a:lstStyle/>
                    <a:p>
                      <a:r>
                        <a:rPr lang="en-US" sz="1600" dirty="0">
                          <a:latin typeface="Abadi MT Condensed Light" panose="020B0306030101010103" pitchFamily="34" charset="77"/>
                        </a:rPr>
                        <a:t>Learning to Rank</a:t>
                      </a:r>
                    </a:p>
                  </a:txBody>
                  <a:tcPr/>
                </a:tc>
                <a:extLst>
                  <a:ext uri="{0D108BD9-81ED-4DB2-BD59-A6C34878D82A}">
                    <a16:rowId xmlns:a16="http://schemas.microsoft.com/office/drawing/2014/main" val="4157349319"/>
                  </a:ext>
                </a:extLst>
              </a:tr>
              <a:tr h="285565">
                <a:tc>
                  <a:txBody>
                    <a:bodyPr/>
                    <a:lstStyle/>
                    <a:p>
                      <a:r>
                        <a:rPr lang="en-US" sz="1600" dirty="0">
                          <a:latin typeface="Abadi MT Condensed Light" panose="020B0306030101010103" pitchFamily="34" charset="77"/>
                        </a:rPr>
                        <a:t>9:30-10:30</a:t>
                      </a:r>
                    </a:p>
                  </a:txBody>
                  <a:tcPr/>
                </a:tc>
                <a:tc>
                  <a:txBody>
                    <a:bodyPr/>
                    <a:lstStyle/>
                    <a:p>
                      <a:r>
                        <a:rPr lang="en-US" sz="1600" dirty="0">
                          <a:latin typeface="Abadi MT Condensed Light" panose="020B0306030101010103" pitchFamily="34" charset="77"/>
                        </a:rPr>
                        <a:t>Embeddings</a:t>
                      </a:r>
                    </a:p>
                  </a:txBody>
                  <a:tcPr/>
                </a:tc>
                <a:extLst>
                  <a:ext uri="{0D108BD9-81ED-4DB2-BD59-A6C34878D82A}">
                    <a16:rowId xmlns:a16="http://schemas.microsoft.com/office/drawing/2014/main" val="296823695"/>
                  </a:ext>
                </a:extLst>
              </a:tr>
              <a:tr h="285565">
                <a:tc>
                  <a:txBody>
                    <a:bodyPr/>
                    <a:lstStyle/>
                    <a:p>
                      <a:r>
                        <a:rPr lang="en-US" sz="1600" dirty="0">
                          <a:latin typeface="Abadi MT Condensed Light" panose="020B0306030101010103" pitchFamily="34" charset="77"/>
                        </a:rPr>
                        <a:t>10:30-10:40</a:t>
                      </a:r>
                    </a:p>
                  </a:txBody>
                  <a:tcPr>
                    <a:solidFill>
                      <a:schemeClr val="accent2">
                        <a:lumMod val="20000"/>
                        <a:lumOff val="80000"/>
                      </a:schemeClr>
                    </a:solidFill>
                  </a:tcPr>
                </a:tc>
                <a:tc>
                  <a:txBody>
                    <a:bodyPr/>
                    <a:lstStyle/>
                    <a:p>
                      <a:r>
                        <a:rPr lang="en-US" sz="1600" dirty="0">
                          <a:latin typeface="Abadi MT Condensed Light" panose="020B0306030101010103" pitchFamily="34" charset="77"/>
                        </a:rPr>
                        <a:t>Break</a:t>
                      </a:r>
                    </a:p>
                  </a:txBody>
                  <a:tcPr>
                    <a:solidFill>
                      <a:schemeClr val="accent2">
                        <a:lumMod val="20000"/>
                        <a:lumOff val="80000"/>
                      </a:schemeClr>
                    </a:solidFill>
                  </a:tcPr>
                </a:tc>
                <a:extLst>
                  <a:ext uri="{0D108BD9-81ED-4DB2-BD59-A6C34878D82A}">
                    <a16:rowId xmlns:a16="http://schemas.microsoft.com/office/drawing/2014/main" val="2476209165"/>
                  </a:ext>
                </a:extLst>
              </a:tr>
              <a:tr h="285565">
                <a:tc>
                  <a:txBody>
                    <a:bodyPr/>
                    <a:lstStyle/>
                    <a:p>
                      <a:r>
                        <a:rPr lang="en-US" sz="1600" b="1" dirty="0">
                          <a:latin typeface="Abadi MT Condensed Light" panose="020B0306030101010103" pitchFamily="34" charset="77"/>
                        </a:rPr>
                        <a:t>10:40-11:15</a:t>
                      </a:r>
                    </a:p>
                  </a:txBody>
                  <a:tcPr/>
                </a:tc>
                <a:tc>
                  <a:txBody>
                    <a:bodyPr/>
                    <a:lstStyle/>
                    <a:p>
                      <a:r>
                        <a:rPr lang="en-US" sz="1600" b="1" dirty="0">
                          <a:latin typeface="Abadi MT Condensed Light" panose="020B0306030101010103" pitchFamily="34" charset="77"/>
                        </a:rPr>
                        <a:t>Shallow Neural Methods for Ranking</a:t>
                      </a:r>
                    </a:p>
                  </a:txBody>
                  <a:tcPr/>
                </a:tc>
                <a:extLst>
                  <a:ext uri="{0D108BD9-81ED-4DB2-BD59-A6C34878D82A}">
                    <a16:rowId xmlns:a16="http://schemas.microsoft.com/office/drawing/2014/main" val="308523591"/>
                  </a:ext>
                </a:extLst>
              </a:tr>
              <a:tr h="285565">
                <a:tc>
                  <a:txBody>
                    <a:bodyPr/>
                    <a:lstStyle/>
                    <a:p>
                      <a:r>
                        <a:rPr lang="en-US" sz="1600" dirty="0">
                          <a:latin typeface="Abadi MT Condensed Light" panose="020B0306030101010103" pitchFamily="34" charset="77"/>
                        </a:rPr>
                        <a:t>11:15-12:15</a:t>
                      </a:r>
                    </a:p>
                  </a:txBody>
                  <a:tcPr>
                    <a:solidFill>
                      <a:schemeClr val="accent2">
                        <a:lumMod val="60000"/>
                        <a:lumOff val="40000"/>
                      </a:schemeClr>
                    </a:solidFill>
                  </a:tcPr>
                </a:tc>
                <a:tc>
                  <a:txBody>
                    <a:bodyPr/>
                    <a:lstStyle/>
                    <a:p>
                      <a:r>
                        <a:rPr lang="en-US" sz="1600" dirty="0">
                          <a:latin typeface="Abadi MT Condensed Light" panose="020B0306030101010103" pitchFamily="34" charset="77"/>
                        </a:rPr>
                        <a:t>Lunch</a:t>
                      </a:r>
                    </a:p>
                  </a:txBody>
                  <a:tcPr>
                    <a:solidFill>
                      <a:schemeClr val="accent2">
                        <a:lumMod val="60000"/>
                        <a:lumOff val="40000"/>
                      </a:schemeClr>
                    </a:solidFill>
                  </a:tcPr>
                </a:tc>
                <a:extLst>
                  <a:ext uri="{0D108BD9-81ED-4DB2-BD59-A6C34878D82A}">
                    <a16:rowId xmlns:a16="http://schemas.microsoft.com/office/drawing/2014/main" val="882031793"/>
                  </a:ext>
                </a:extLst>
              </a:tr>
              <a:tr h="285565">
                <a:tc>
                  <a:txBody>
                    <a:bodyPr/>
                    <a:lstStyle/>
                    <a:p>
                      <a:r>
                        <a:rPr lang="en-US" sz="1600" dirty="0">
                          <a:latin typeface="Abadi MT Condensed Light" panose="020B0306030101010103" pitchFamily="34" charset="77"/>
                        </a:rPr>
                        <a:t>12:15-13:45</a:t>
                      </a:r>
                    </a:p>
                  </a:txBody>
                  <a:tcPr/>
                </a:tc>
                <a:tc>
                  <a:txBody>
                    <a:bodyPr/>
                    <a:lstStyle/>
                    <a:p>
                      <a:r>
                        <a:rPr lang="en-US" sz="1600" dirty="0">
                          <a:latin typeface="Abadi MT Condensed Light" panose="020B0306030101010103" pitchFamily="34" charset="77"/>
                        </a:rPr>
                        <a:t>Deep Neural Methods for Ranking</a:t>
                      </a:r>
                    </a:p>
                  </a:txBody>
                  <a:tcPr/>
                </a:tc>
                <a:extLst>
                  <a:ext uri="{0D108BD9-81ED-4DB2-BD59-A6C34878D82A}">
                    <a16:rowId xmlns:a16="http://schemas.microsoft.com/office/drawing/2014/main" val="4276192044"/>
                  </a:ext>
                </a:extLst>
              </a:tr>
              <a:tr h="285565">
                <a:tc>
                  <a:txBody>
                    <a:bodyPr/>
                    <a:lstStyle/>
                    <a:p>
                      <a:r>
                        <a:rPr lang="en-US" sz="1600" dirty="0">
                          <a:latin typeface="Abadi MT Condensed Light" panose="020B0306030101010103" pitchFamily="34" charset="77"/>
                        </a:rPr>
                        <a:t>13:45-14:00</a:t>
                      </a:r>
                    </a:p>
                  </a:txBody>
                  <a:tcPr>
                    <a:solidFill>
                      <a:schemeClr val="accent2">
                        <a:lumMod val="20000"/>
                        <a:lumOff val="80000"/>
                      </a:schemeClr>
                    </a:solidFill>
                  </a:tcPr>
                </a:tc>
                <a:tc>
                  <a:txBody>
                    <a:bodyPr/>
                    <a:lstStyle/>
                    <a:p>
                      <a:r>
                        <a:rPr lang="en-US" sz="1600" dirty="0">
                          <a:latin typeface="Abadi MT Condensed Light" panose="020B0306030101010103" pitchFamily="34" charset="77"/>
                        </a:rPr>
                        <a:t>Break</a:t>
                      </a:r>
                    </a:p>
                  </a:txBody>
                  <a:tcPr>
                    <a:solidFill>
                      <a:schemeClr val="accent2">
                        <a:lumMod val="20000"/>
                        <a:lumOff val="80000"/>
                      </a:schemeClr>
                    </a:solidFill>
                  </a:tcPr>
                </a:tc>
                <a:extLst>
                  <a:ext uri="{0D108BD9-81ED-4DB2-BD59-A6C34878D82A}">
                    <a16:rowId xmlns:a16="http://schemas.microsoft.com/office/drawing/2014/main" val="2059349334"/>
                  </a:ext>
                </a:extLst>
              </a:tr>
              <a:tr h="285565">
                <a:tc>
                  <a:txBody>
                    <a:bodyPr/>
                    <a:lstStyle/>
                    <a:p>
                      <a:r>
                        <a:rPr lang="en-US" sz="1600" dirty="0">
                          <a:latin typeface="Abadi MT Condensed Light" panose="020B0306030101010103" pitchFamily="34" charset="77"/>
                        </a:rPr>
                        <a:t>14:00-15:00</a:t>
                      </a:r>
                    </a:p>
                  </a:txBody>
                  <a:tcPr/>
                </a:tc>
                <a:tc>
                  <a:txBody>
                    <a:bodyPr/>
                    <a:lstStyle/>
                    <a:p>
                      <a:r>
                        <a:rPr lang="en-US" sz="1600" dirty="0">
                          <a:latin typeface="Abadi MT Condensed Light" panose="020B0306030101010103" pitchFamily="34" charset="77"/>
                        </a:rPr>
                        <a:t>Skip-gram Exercise</a:t>
                      </a:r>
                    </a:p>
                  </a:txBody>
                  <a:tcPr/>
                </a:tc>
                <a:extLst>
                  <a:ext uri="{0D108BD9-81ED-4DB2-BD59-A6C34878D82A}">
                    <a16:rowId xmlns:a16="http://schemas.microsoft.com/office/drawing/2014/main" val="2737622445"/>
                  </a:ext>
                </a:extLst>
              </a:tr>
              <a:tr h="285565">
                <a:tc>
                  <a:txBody>
                    <a:bodyPr/>
                    <a:lstStyle/>
                    <a:p>
                      <a:r>
                        <a:rPr lang="en-US" sz="1600" dirty="0">
                          <a:latin typeface="Abadi MT Condensed Light" panose="020B0306030101010103" pitchFamily="34" charset="77"/>
                        </a:rPr>
                        <a:t>15:00-16:00</a:t>
                      </a:r>
                    </a:p>
                  </a:txBody>
                  <a:tcPr/>
                </a:tc>
                <a:tc>
                  <a:txBody>
                    <a:bodyPr/>
                    <a:lstStyle/>
                    <a:p>
                      <a:r>
                        <a:rPr lang="en-US" sz="1600" dirty="0">
                          <a:latin typeface="Abadi MT Condensed Light" panose="020B0306030101010103" pitchFamily="34" charset="77"/>
                        </a:rPr>
                        <a:t>CBOW Exercise</a:t>
                      </a:r>
                    </a:p>
                  </a:txBody>
                  <a:tcPr/>
                </a:tc>
                <a:extLst>
                  <a:ext uri="{0D108BD9-81ED-4DB2-BD59-A6C34878D82A}">
                    <a16:rowId xmlns:a16="http://schemas.microsoft.com/office/drawing/2014/main" val="2077821706"/>
                  </a:ext>
                </a:extLst>
              </a:tr>
            </a:tbl>
          </a:graphicData>
        </a:graphic>
      </p:graphicFrame>
    </p:spTree>
    <p:extLst>
      <p:ext uri="{BB962C8B-B14F-4D97-AF65-F5344CB8AC3E}">
        <p14:creationId xmlns:p14="http://schemas.microsoft.com/office/powerpoint/2010/main" val="4264246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23B64-3F2E-E448-9C5A-FA0EA3EA9173}"/>
              </a:ext>
            </a:extLst>
          </p:cNvPr>
          <p:cNvSpPr>
            <a:spLocks noGrp="1"/>
          </p:cNvSpPr>
          <p:nvPr>
            <p:ph type="title"/>
          </p:nvPr>
        </p:nvSpPr>
        <p:spPr/>
        <p:txBody>
          <a:bodyPr/>
          <a:lstStyle/>
          <a:p>
            <a:r>
              <a:rPr lang="en-US" dirty="0"/>
              <a:t>Retrieval Using Vector Representations</a:t>
            </a:r>
          </a:p>
        </p:txBody>
      </p:sp>
      <p:sp>
        <p:nvSpPr>
          <p:cNvPr id="3" name="Content Placeholder 2">
            <a:extLst>
              <a:ext uri="{FF2B5EF4-FFF2-40B4-BE49-F238E27FC236}">
                <a16:creationId xmlns:a16="http://schemas.microsoft.com/office/drawing/2014/main" id="{60916DAF-D86E-7242-BFEA-4529ED224AFC}"/>
              </a:ext>
            </a:extLst>
          </p:cNvPr>
          <p:cNvSpPr>
            <a:spLocks noGrp="1"/>
          </p:cNvSpPr>
          <p:nvPr>
            <p:ph idx="1"/>
          </p:nvPr>
        </p:nvSpPr>
        <p:spPr>
          <a:xfrm>
            <a:off x="838200" y="1825625"/>
            <a:ext cx="5898776" cy="4351338"/>
          </a:xfrm>
        </p:spPr>
        <p:txBody>
          <a:bodyPr/>
          <a:lstStyle/>
          <a:p>
            <a:r>
              <a:rPr lang="en-US" dirty="0"/>
              <a:t>Generate vector representation of query</a:t>
            </a:r>
          </a:p>
          <a:p>
            <a:r>
              <a:rPr lang="en-US" dirty="0"/>
              <a:t>Generate vector representation of document</a:t>
            </a:r>
          </a:p>
          <a:p>
            <a:r>
              <a:rPr lang="en-US" dirty="0"/>
              <a:t>Estimate relevance from q-d vectors</a:t>
            </a:r>
          </a:p>
        </p:txBody>
      </p:sp>
      <p:pic>
        <p:nvPicPr>
          <p:cNvPr id="4" name="Picture 3">
            <a:extLst>
              <a:ext uri="{FF2B5EF4-FFF2-40B4-BE49-F238E27FC236}">
                <a16:creationId xmlns:a16="http://schemas.microsoft.com/office/drawing/2014/main" id="{413DE20D-76BA-2248-A7FA-58AE5284F090}"/>
              </a:ext>
            </a:extLst>
          </p:cNvPr>
          <p:cNvPicPr>
            <a:picLocks noChangeAspect="1"/>
          </p:cNvPicPr>
          <p:nvPr/>
        </p:nvPicPr>
        <p:blipFill>
          <a:blip r:embed="rId2"/>
          <a:stretch>
            <a:fillRect/>
          </a:stretch>
        </p:blipFill>
        <p:spPr>
          <a:xfrm>
            <a:off x="5580530" y="2784738"/>
            <a:ext cx="6380254" cy="3963630"/>
          </a:xfrm>
          <a:prstGeom prst="rect">
            <a:avLst/>
          </a:prstGeom>
        </p:spPr>
      </p:pic>
    </p:spTree>
    <p:extLst>
      <p:ext uri="{BB962C8B-B14F-4D97-AF65-F5344CB8AC3E}">
        <p14:creationId xmlns:p14="http://schemas.microsoft.com/office/powerpoint/2010/main" val="3043627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48400-7E0B-D444-8B93-4D10C4E4491F}"/>
              </a:ext>
            </a:extLst>
          </p:cNvPr>
          <p:cNvSpPr>
            <a:spLocks noGrp="1"/>
          </p:cNvSpPr>
          <p:nvPr>
            <p:ph type="ctrTitle"/>
          </p:nvPr>
        </p:nvSpPr>
        <p:spPr/>
        <p:txBody>
          <a:bodyPr>
            <a:normAutofit/>
          </a:bodyPr>
          <a:lstStyle/>
          <a:p>
            <a:r>
              <a:rPr lang="en-US" dirty="0">
                <a:latin typeface="Abadi MT Condensed Light" panose="020B0306030101010103" pitchFamily="34" charset="77"/>
              </a:rPr>
              <a:t>The Search Task</a:t>
            </a:r>
            <a:br>
              <a:rPr lang="en-US" dirty="0">
                <a:latin typeface="Abadi MT Condensed Light" panose="020B0306030101010103" pitchFamily="34" charset="77"/>
              </a:rPr>
            </a:br>
            <a:endParaRPr lang="en-US" dirty="0">
              <a:latin typeface="Abadi MT Condensed Light" panose="020B0306030101010103" pitchFamily="34" charset="77"/>
            </a:endParaRPr>
          </a:p>
        </p:txBody>
      </p:sp>
      <p:graphicFrame>
        <p:nvGraphicFramePr>
          <p:cNvPr id="7" name="Table 6">
            <a:extLst>
              <a:ext uri="{FF2B5EF4-FFF2-40B4-BE49-F238E27FC236}">
                <a16:creationId xmlns:a16="http://schemas.microsoft.com/office/drawing/2014/main" id="{B1F41CB6-D515-4C45-B522-00800B297418}"/>
              </a:ext>
            </a:extLst>
          </p:cNvPr>
          <p:cNvGraphicFramePr>
            <a:graphicFrameLocks noGrp="1"/>
          </p:cNvGraphicFramePr>
          <p:nvPr>
            <p:extLst>
              <p:ext uri="{D42A27DB-BD31-4B8C-83A1-F6EECF244321}">
                <p14:modId xmlns:p14="http://schemas.microsoft.com/office/powerpoint/2010/main" val="3111507618"/>
              </p:ext>
            </p:extLst>
          </p:nvPr>
        </p:nvGraphicFramePr>
        <p:xfrm>
          <a:off x="3921550" y="2748560"/>
          <a:ext cx="4348900" cy="3688080"/>
        </p:xfrm>
        <a:graphic>
          <a:graphicData uri="http://schemas.openxmlformats.org/drawingml/2006/table">
            <a:tbl>
              <a:tblPr firstRow="1" bandRow="1">
                <a:tableStyleId>{5C22544A-7EE6-4342-B048-85BDC9FD1C3A}</a:tableStyleId>
              </a:tblPr>
              <a:tblGrid>
                <a:gridCol w="1468900">
                  <a:extLst>
                    <a:ext uri="{9D8B030D-6E8A-4147-A177-3AD203B41FA5}">
                      <a16:colId xmlns:a16="http://schemas.microsoft.com/office/drawing/2014/main" val="952917856"/>
                    </a:ext>
                  </a:extLst>
                </a:gridCol>
                <a:gridCol w="2880000">
                  <a:extLst>
                    <a:ext uri="{9D8B030D-6E8A-4147-A177-3AD203B41FA5}">
                      <a16:colId xmlns:a16="http://schemas.microsoft.com/office/drawing/2014/main" val="905913255"/>
                    </a:ext>
                  </a:extLst>
                </a:gridCol>
              </a:tblGrid>
              <a:tr h="285565">
                <a:tc>
                  <a:txBody>
                    <a:bodyPr/>
                    <a:lstStyle/>
                    <a:p>
                      <a:r>
                        <a:rPr lang="en-US" sz="1600" dirty="0">
                          <a:latin typeface="Abadi MT Condensed Light" panose="020B0306030101010103" pitchFamily="34" charset="77"/>
                        </a:rPr>
                        <a:t>Time</a:t>
                      </a:r>
                    </a:p>
                  </a:txBody>
                  <a:tcPr/>
                </a:tc>
                <a:tc>
                  <a:txBody>
                    <a:bodyPr/>
                    <a:lstStyle/>
                    <a:p>
                      <a:r>
                        <a:rPr lang="en-US" sz="1600" dirty="0">
                          <a:latin typeface="Abadi MT Condensed Light" panose="020B0306030101010103" pitchFamily="34" charset="77"/>
                        </a:rPr>
                        <a:t>Topic</a:t>
                      </a:r>
                    </a:p>
                  </a:txBody>
                  <a:tcPr/>
                </a:tc>
                <a:extLst>
                  <a:ext uri="{0D108BD9-81ED-4DB2-BD59-A6C34878D82A}">
                    <a16:rowId xmlns:a16="http://schemas.microsoft.com/office/drawing/2014/main" val="202780562"/>
                  </a:ext>
                </a:extLst>
              </a:tr>
              <a:tr h="285565">
                <a:tc>
                  <a:txBody>
                    <a:bodyPr/>
                    <a:lstStyle/>
                    <a:p>
                      <a:r>
                        <a:rPr lang="en-US" sz="1600" b="1" dirty="0">
                          <a:latin typeface="Abadi MT Condensed Light" panose="020B0306030101010103" pitchFamily="34" charset="77"/>
                        </a:rPr>
                        <a:t>9:00-9:10</a:t>
                      </a:r>
                    </a:p>
                  </a:txBody>
                  <a:tcPr/>
                </a:tc>
                <a:tc>
                  <a:txBody>
                    <a:bodyPr/>
                    <a:lstStyle/>
                    <a:p>
                      <a:r>
                        <a:rPr lang="en-US" sz="1600" b="1" dirty="0">
                          <a:latin typeface="Abadi MT Condensed Light" panose="020B0306030101010103" pitchFamily="34" charset="77"/>
                        </a:rPr>
                        <a:t>The Search Task</a:t>
                      </a:r>
                    </a:p>
                  </a:txBody>
                  <a:tcPr/>
                </a:tc>
                <a:extLst>
                  <a:ext uri="{0D108BD9-81ED-4DB2-BD59-A6C34878D82A}">
                    <a16:rowId xmlns:a16="http://schemas.microsoft.com/office/drawing/2014/main" val="154161284"/>
                  </a:ext>
                </a:extLst>
              </a:tr>
              <a:tr h="285565">
                <a:tc>
                  <a:txBody>
                    <a:bodyPr/>
                    <a:lstStyle/>
                    <a:p>
                      <a:r>
                        <a:rPr lang="en-US" sz="1600" dirty="0">
                          <a:latin typeface="Abadi MT Condensed Light" panose="020B0306030101010103" pitchFamily="34" charset="77"/>
                        </a:rPr>
                        <a:t>9:10-9:30</a:t>
                      </a:r>
                    </a:p>
                  </a:txBody>
                  <a:tcPr/>
                </a:tc>
                <a:tc>
                  <a:txBody>
                    <a:bodyPr/>
                    <a:lstStyle/>
                    <a:p>
                      <a:r>
                        <a:rPr lang="en-US" sz="1600" dirty="0">
                          <a:latin typeface="Abadi MT Condensed Light" panose="020B0306030101010103" pitchFamily="34" charset="77"/>
                        </a:rPr>
                        <a:t>Learning to Rank</a:t>
                      </a:r>
                    </a:p>
                  </a:txBody>
                  <a:tcPr/>
                </a:tc>
                <a:extLst>
                  <a:ext uri="{0D108BD9-81ED-4DB2-BD59-A6C34878D82A}">
                    <a16:rowId xmlns:a16="http://schemas.microsoft.com/office/drawing/2014/main" val="4157349319"/>
                  </a:ext>
                </a:extLst>
              </a:tr>
              <a:tr h="285565">
                <a:tc>
                  <a:txBody>
                    <a:bodyPr/>
                    <a:lstStyle/>
                    <a:p>
                      <a:r>
                        <a:rPr lang="en-US" sz="1600" dirty="0">
                          <a:latin typeface="Abadi MT Condensed Light" panose="020B0306030101010103" pitchFamily="34" charset="77"/>
                        </a:rPr>
                        <a:t>9:30-10:30</a:t>
                      </a:r>
                    </a:p>
                  </a:txBody>
                  <a:tcPr/>
                </a:tc>
                <a:tc>
                  <a:txBody>
                    <a:bodyPr/>
                    <a:lstStyle/>
                    <a:p>
                      <a:r>
                        <a:rPr lang="en-US" sz="1600" dirty="0">
                          <a:latin typeface="Abadi MT Condensed Light" panose="020B0306030101010103" pitchFamily="34" charset="77"/>
                        </a:rPr>
                        <a:t>Embeddings</a:t>
                      </a:r>
                    </a:p>
                  </a:txBody>
                  <a:tcPr/>
                </a:tc>
                <a:extLst>
                  <a:ext uri="{0D108BD9-81ED-4DB2-BD59-A6C34878D82A}">
                    <a16:rowId xmlns:a16="http://schemas.microsoft.com/office/drawing/2014/main" val="296823695"/>
                  </a:ext>
                </a:extLst>
              </a:tr>
              <a:tr h="285565">
                <a:tc>
                  <a:txBody>
                    <a:bodyPr/>
                    <a:lstStyle/>
                    <a:p>
                      <a:r>
                        <a:rPr lang="en-US" sz="1600" dirty="0">
                          <a:latin typeface="Abadi MT Condensed Light" panose="020B0306030101010103" pitchFamily="34" charset="77"/>
                        </a:rPr>
                        <a:t>10:30-10:40</a:t>
                      </a:r>
                    </a:p>
                  </a:txBody>
                  <a:tcPr>
                    <a:solidFill>
                      <a:schemeClr val="accent2">
                        <a:lumMod val="20000"/>
                        <a:lumOff val="80000"/>
                      </a:schemeClr>
                    </a:solidFill>
                  </a:tcPr>
                </a:tc>
                <a:tc>
                  <a:txBody>
                    <a:bodyPr/>
                    <a:lstStyle/>
                    <a:p>
                      <a:r>
                        <a:rPr lang="en-US" sz="1600" dirty="0">
                          <a:latin typeface="Abadi MT Condensed Light" panose="020B0306030101010103" pitchFamily="34" charset="77"/>
                        </a:rPr>
                        <a:t>Break</a:t>
                      </a:r>
                    </a:p>
                  </a:txBody>
                  <a:tcPr>
                    <a:solidFill>
                      <a:schemeClr val="accent2">
                        <a:lumMod val="20000"/>
                        <a:lumOff val="80000"/>
                      </a:schemeClr>
                    </a:solidFill>
                  </a:tcPr>
                </a:tc>
                <a:extLst>
                  <a:ext uri="{0D108BD9-81ED-4DB2-BD59-A6C34878D82A}">
                    <a16:rowId xmlns:a16="http://schemas.microsoft.com/office/drawing/2014/main" val="2476209165"/>
                  </a:ext>
                </a:extLst>
              </a:tr>
              <a:tr h="285565">
                <a:tc>
                  <a:txBody>
                    <a:bodyPr/>
                    <a:lstStyle/>
                    <a:p>
                      <a:r>
                        <a:rPr lang="en-US" sz="1600" dirty="0">
                          <a:latin typeface="Abadi MT Condensed Light" panose="020B0306030101010103" pitchFamily="34" charset="77"/>
                        </a:rPr>
                        <a:t>10:40-11:15</a:t>
                      </a:r>
                    </a:p>
                  </a:txBody>
                  <a:tcPr/>
                </a:tc>
                <a:tc>
                  <a:txBody>
                    <a:bodyPr/>
                    <a:lstStyle/>
                    <a:p>
                      <a:r>
                        <a:rPr lang="en-US" sz="1600" dirty="0">
                          <a:latin typeface="Abadi MT Condensed Light" panose="020B0306030101010103" pitchFamily="34" charset="77"/>
                        </a:rPr>
                        <a:t>Shallow Neural Methods for Ranking</a:t>
                      </a:r>
                    </a:p>
                  </a:txBody>
                  <a:tcPr/>
                </a:tc>
                <a:extLst>
                  <a:ext uri="{0D108BD9-81ED-4DB2-BD59-A6C34878D82A}">
                    <a16:rowId xmlns:a16="http://schemas.microsoft.com/office/drawing/2014/main" val="308523591"/>
                  </a:ext>
                </a:extLst>
              </a:tr>
              <a:tr h="285565">
                <a:tc>
                  <a:txBody>
                    <a:bodyPr/>
                    <a:lstStyle/>
                    <a:p>
                      <a:r>
                        <a:rPr lang="en-US" sz="1600" dirty="0">
                          <a:latin typeface="Abadi MT Condensed Light" panose="020B0306030101010103" pitchFamily="34" charset="77"/>
                        </a:rPr>
                        <a:t>11:15-12:15</a:t>
                      </a:r>
                    </a:p>
                  </a:txBody>
                  <a:tcPr>
                    <a:solidFill>
                      <a:schemeClr val="accent2">
                        <a:lumMod val="60000"/>
                        <a:lumOff val="40000"/>
                      </a:schemeClr>
                    </a:solidFill>
                  </a:tcPr>
                </a:tc>
                <a:tc>
                  <a:txBody>
                    <a:bodyPr/>
                    <a:lstStyle/>
                    <a:p>
                      <a:r>
                        <a:rPr lang="en-US" sz="1600" dirty="0">
                          <a:latin typeface="Abadi MT Condensed Light" panose="020B0306030101010103" pitchFamily="34" charset="77"/>
                        </a:rPr>
                        <a:t>Lunch</a:t>
                      </a:r>
                    </a:p>
                  </a:txBody>
                  <a:tcPr>
                    <a:solidFill>
                      <a:schemeClr val="accent2">
                        <a:lumMod val="60000"/>
                        <a:lumOff val="40000"/>
                      </a:schemeClr>
                    </a:solidFill>
                  </a:tcPr>
                </a:tc>
                <a:extLst>
                  <a:ext uri="{0D108BD9-81ED-4DB2-BD59-A6C34878D82A}">
                    <a16:rowId xmlns:a16="http://schemas.microsoft.com/office/drawing/2014/main" val="882031793"/>
                  </a:ext>
                </a:extLst>
              </a:tr>
              <a:tr h="285565">
                <a:tc>
                  <a:txBody>
                    <a:bodyPr/>
                    <a:lstStyle/>
                    <a:p>
                      <a:r>
                        <a:rPr lang="en-US" sz="1600" dirty="0">
                          <a:latin typeface="Abadi MT Condensed Light" panose="020B0306030101010103" pitchFamily="34" charset="77"/>
                        </a:rPr>
                        <a:t>12:15-13:45</a:t>
                      </a:r>
                    </a:p>
                  </a:txBody>
                  <a:tcPr/>
                </a:tc>
                <a:tc>
                  <a:txBody>
                    <a:bodyPr/>
                    <a:lstStyle/>
                    <a:p>
                      <a:r>
                        <a:rPr lang="en-US" sz="1600" dirty="0">
                          <a:latin typeface="Abadi MT Condensed Light" panose="020B0306030101010103" pitchFamily="34" charset="77"/>
                        </a:rPr>
                        <a:t>Deep Neural Methods for Ranking</a:t>
                      </a:r>
                    </a:p>
                  </a:txBody>
                  <a:tcPr/>
                </a:tc>
                <a:extLst>
                  <a:ext uri="{0D108BD9-81ED-4DB2-BD59-A6C34878D82A}">
                    <a16:rowId xmlns:a16="http://schemas.microsoft.com/office/drawing/2014/main" val="4276192044"/>
                  </a:ext>
                </a:extLst>
              </a:tr>
              <a:tr h="285565">
                <a:tc>
                  <a:txBody>
                    <a:bodyPr/>
                    <a:lstStyle/>
                    <a:p>
                      <a:r>
                        <a:rPr lang="en-US" sz="1600" dirty="0">
                          <a:latin typeface="Abadi MT Condensed Light" panose="020B0306030101010103" pitchFamily="34" charset="77"/>
                        </a:rPr>
                        <a:t>13:45-14:00</a:t>
                      </a:r>
                    </a:p>
                  </a:txBody>
                  <a:tcPr>
                    <a:solidFill>
                      <a:schemeClr val="accent2">
                        <a:lumMod val="20000"/>
                        <a:lumOff val="80000"/>
                      </a:schemeClr>
                    </a:solidFill>
                  </a:tcPr>
                </a:tc>
                <a:tc>
                  <a:txBody>
                    <a:bodyPr/>
                    <a:lstStyle/>
                    <a:p>
                      <a:r>
                        <a:rPr lang="en-US" sz="1600" dirty="0">
                          <a:latin typeface="Abadi MT Condensed Light" panose="020B0306030101010103" pitchFamily="34" charset="77"/>
                        </a:rPr>
                        <a:t>Break</a:t>
                      </a:r>
                    </a:p>
                  </a:txBody>
                  <a:tcPr>
                    <a:solidFill>
                      <a:schemeClr val="accent2">
                        <a:lumMod val="20000"/>
                        <a:lumOff val="80000"/>
                      </a:schemeClr>
                    </a:solidFill>
                  </a:tcPr>
                </a:tc>
                <a:extLst>
                  <a:ext uri="{0D108BD9-81ED-4DB2-BD59-A6C34878D82A}">
                    <a16:rowId xmlns:a16="http://schemas.microsoft.com/office/drawing/2014/main" val="2059349334"/>
                  </a:ext>
                </a:extLst>
              </a:tr>
              <a:tr h="285565">
                <a:tc>
                  <a:txBody>
                    <a:bodyPr/>
                    <a:lstStyle/>
                    <a:p>
                      <a:r>
                        <a:rPr lang="en-US" sz="1600" dirty="0">
                          <a:latin typeface="Abadi MT Condensed Light" panose="020B0306030101010103" pitchFamily="34" charset="77"/>
                        </a:rPr>
                        <a:t>14:00-15:00</a:t>
                      </a:r>
                    </a:p>
                  </a:txBody>
                  <a:tcPr/>
                </a:tc>
                <a:tc>
                  <a:txBody>
                    <a:bodyPr/>
                    <a:lstStyle/>
                    <a:p>
                      <a:r>
                        <a:rPr lang="en-US" sz="1600" dirty="0">
                          <a:latin typeface="Abadi MT Condensed Light" panose="020B0306030101010103" pitchFamily="34" charset="77"/>
                        </a:rPr>
                        <a:t>Skip-gram Exercise</a:t>
                      </a:r>
                    </a:p>
                  </a:txBody>
                  <a:tcPr/>
                </a:tc>
                <a:extLst>
                  <a:ext uri="{0D108BD9-81ED-4DB2-BD59-A6C34878D82A}">
                    <a16:rowId xmlns:a16="http://schemas.microsoft.com/office/drawing/2014/main" val="2737622445"/>
                  </a:ext>
                </a:extLst>
              </a:tr>
              <a:tr h="285565">
                <a:tc>
                  <a:txBody>
                    <a:bodyPr/>
                    <a:lstStyle/>
                    <a:p>
                      <a:r>
                        <a:rPr lang="en-US" sz="1600" dirty="0">
                          <a:latin typeface="Abadi MT Condensed Light" panose="020B0306030101010103" pitchFamily="34" charset="77"/>
                        </a:rPr>
                        <a:t>15:00-16:00</a:t>
                      </a:r>
                    </a:p>
                  </a:txBody>
                  <a:tcPr/>
                </a:tc>
                <a:tc>
                  <a:txBody>
                    <a:bodyPr/>
                    <a:lstStyle/>
                    <a:p>
                      <a:r>
                        <a:rPr lang="en-US" sz="1600" dirty="0">
                          <a:latin typeface="Abadi MT Condensed Light" panose="020B0306030101010103" pitchFamily="34" charset="77"/>
                        </a:rPr>
                        <a:t>CBOW Exercise</a:t>
                      </a:r>
                    </a:p>
                  </a:txBody>
                  <a:tcPr/>
                </a:tc>
                <a:extLst>
                  <a:ext uri="{0D108BD9-81ED-4DB2-BD59-A6C34878D82A}">
                    <a16:rowId xmlns:a16="http://schemas.microsoft.com/office/drawing/2014/main" val="2077821706"/>
                  </a:ext>
                </a:extLst>
              </a:tr>
            </a:tbl>
          </a:graphicData>
        </a:graphic>
      </p:graphicFrame>
    </p:spTree>
    <p:extLst>
      <p:ext uri="{BB962C8B-B14F-4D97-AF65-F5344CB8AC3E}">
        <p14:creationId xmlns:p14="http://schemas.microsoft.com/office/powerpoint/2010/main" val="15502310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D3A68-C826-2847-BBB7-1F870696AAB6}"/>
              </a:ext>
            </a:extLst>
          </p:cNvPr>
          <p:cNvSpPr>
            <a:spLocks noGrp="1"/>
          </p:cNvSpPr>
          <p:nvPr>
            <p:ph type="title"/>
          </p:nvPr>
        </p:nvSpPr>
        <p:spPr/>
        <p:txBody>
          <a:bodyPr/>
          <a:lstStyle/>
          <a:p>
            <a:r>
              <a:rPr lang="en-US" dirty="0"/>
              <a:t>Incorporating Term Embedding for Matching</a:t>
            </a:r>
          </a:p>
        </p:txBody>
      </p:sp>
      <p:sp>
        <p:nvSpPr>
          <p:cNvPr id="3" name="Content Placeholder 2">
            <a:extLst>
              <a:ext uri="{FF2B5EF4-FFF2-40B4-BE49-F238E27FC236}">
                <a16:creationId xmlns:a16="http://schemas.microsoft.com/office/drawing/2014/main" id="{0D1A47B4-2A8A-AC46-8DB7-EB1C70CD61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C3D351D-DDA0-1441-9916-8717AFDE3B4D}"/>
              </a:ext>
            </a:extLst>
          </p:cNvPr>
          <p:cNvPicPr>
            <a:picLocks noChangeAspect="1"/>
          </p:cNvPicPr>
          <p:nvPr/>
        </p:nvPicPr>
        <p:blipFill>
          <a:blip r:embed="rId3"/>
          <a:stretch>
            <a:fillRect/>
          </a:stretch>
        </p:blipFill>
        <p:spPr>
          <a:xfrm>
            <a:off x="1501593" y="1400821"/>
            <a:ext cx="3832412" cy="4199242"/>
          </a:xfrm>
          <a:prstGeom prst="rect">
            <a:avLst/>
          </a:prstGeom>
        </p:spPr>
      </p:pic>
      <p:pic>
        <p:nvPicPr>
          <p:cNvPr id="5" name="Picture 4">
            <a:extLst>
              <a:ext uri="{FF2B5EF4-FFF2-40B4-BE49-F238E27FC236}">
                <a16:creationId xmlns:a16="http://schemas.microsoft.com/office/drawing/2014/main" id="{39A78283-195A-904B-B8E2-9B52D8168E1F}"/>
              </a:ext>
            </a:extLst>
          </p:cNvPr>
          <p:cNvPicPr>
            <a:picLocks noChangeAspect="1"/>
          </p:cNvPicPr>
          <p:nvPr/>
        </p:nvPicPr>
        <p:blipFill>
          <a:blip r:embed="rId4"/>
          <a:stretch>
            <a:fillRect/>
          </a:stretch>
        </p:blipFill>
        <p:spPr>
          <a:xfrm>
            <a:off x="6858002" y="1360480"/>
            <a:ext cx="3832412" cy="4137040"/>
          </a:xfrm>
          <a:prstGeom prst="rect">
            <a:avLst/>
          </a:prstGeom>
        </p:spPr>
      </p:pic>
      <p:sp>
        <p:nvSpPr>
          <p:cNvPr id="6" name="TextBox 5">
            <a:extLst>
              <a:ext uri="{FF2B5EF4-FFF2-40B4-BE49-F238E27FC236}">
                <a16:creationId xmlns:a16="http://schemas.microsoft.com/office/drawing/2014/main" id="{EE5A8B2B-A36E-1B4F-8946-73780E552B4E}"/>
              </a:ext>
            </a:extLst>
          </p:cNvPr>
          <p:cNvSpPr txBox="1"/>
          <p:nvPr/>
        </p:nvSpPr>
        <p:spPr>
          <a:xfrm>
            <a:off x="1501593" y="5600063"/>
            <a:ext cx="3832412" cy="646331"/>
          </a:xfrm>
          <a:prstGeom prst="rect">
            <a:avLst/>
          </a:prstGeom>
          <a:noFill/>
        </p:spPr>
        <p:txBody>
          <a:bodyPr wrap="square" rtlCol="0">
            <a:spAutoFit/>
          </a:bodyPr>
          <a:lstStyle/>
          <a:p>
            <a:pPr algn="ctr"/>
            <a:r>
              <a:rPr lang="en-US" dirty="0">
                <a:latin typeface="Abadi MT Condensed Light" panose="020B0306030101010103" pitchFamily="34" charset="77"/>
              </a:rPr>
              <a:t>(1) Compare query and document directly in the embedding space</a:t>
            </a:r>
          </a:p>
        </p:txBody>
      </p:sp>
      <p:sp>
        <p:nvSpPr>
          <p:cNvPr id="7" name="TextBox 6">
            <a:extLst>
              <a:ext uri="{FF2B5EF4-FFF2-40B4-BE49-F238E27FC236}">
                <a16:creationId xmlns:a16="http://schemas.microsoft.com/office/drawing/2014/main" id="{D559081A-A74A-D74E-A33D-E6F48F4B9ADF}"/>
              </a:ext>
            </a:extLst>
          </p:cNvPr>
          <p:cNvSpPr txBox="1"/>
          <p:nvPr/>
        </p:nvSpPr>
        <p:spPr>
          <a:xfrm>
            <a:off x="6858002" y="5600063"/>
            <a:ext cx="3832412" cy="646331"/>
          </a:xfrm>
          <a:prstGeom prst="rect">
            <a:avLst/>
          </a:prstGeom>
          <a:noFill/>
        </p:spPr>
        <p:txBody>
          <a:bodyPr wrap="square" rtlCol="0">
            <a:spAutoFit/>
          </a:bodyPr>
          <a:lstStyle/>
          <a:p>
            <a:pPr algn="ctr"/>
            <a:r>
              <a:rPr lang="en-US" dirty="0">
                <a:latin typeface="Abadi MT Condensed Light" panose="020B0306030101010103" pitchFamily="34" charset="77"/>
              </a:rPr>
              <a:t>(2) Use embeddings to generate suitable query expansions</a:t>
            </a:r>
          </a:p>
        </p:txBody>
      </p:sp>
    </p:spTree>
    <p:extLst>
      <p:ext uri="{BB962C8B-B14F-4D97-AF65-F5344CB8AC3E}">
        <p14:creationId xmlns:p14="http://schemas.microsoft.com/office/powerpoint/2010/main" val="19804820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D3A68-C826-2847-BBB7-1F870696AAB6}"/>
              </a:ext>
            </a:extLst>
          </p:cNvPr>
          <p:cNvSpPr>
            <a:spLocks noGrp="1"/>
          </p:cNvSpPr>
          <p:nvPr>
            <p:ph type="title"/>
          </p:nvPr>
        </p:nvSpPr>
        <p:spPr/>
        <p:txBody>
          <a:bodyPr/>
          <a:lstStyle/>
          <a:p>
            <a:r>
              <a:rPr lang="en-US" dirty="0"/>
              <a:t>Incorporating Term Embedding for Matching</a:t>
            </a:r>
          </a:p>
        </p:txBody>
      </p:sp>
      <p:sp>
        <p:nvSpPr>
          <p:cNvPr id="3" name="Content Placeholder 2">
            <a:extLst>
              <a:ext uri="{FF2B5EF4-FFF2-40B4-BE49-F238E27FC236}">
                <a16:creationId xmlns:a16="http://schemas.microsoft.com/office/drawing/2014/main" id="{0D1A47B4-2A8A-AC46-8DB7-EB1C70CD61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C3D351D-DDA0-1441-9916-8717AFDE3B4D}"/>
              </a:ext>
            </a:extLst>
          </p:cNvPr>
          <p:cNvPicPr>
            <a:picLocks noChangeAspect="1"/>
          </p:cNvPicPr>
          <p:nvPr/>
        </p:nvPicPr>
        <p:blipFill>
          <a:blip r:embed="rId3"/>
          <a:stretch>
            <a:fillRect/>
          </a:stretch>
        </p:blipFill>
        <p:spPr>
          <a:xfrm>
            <a:off x="1501593" y="1400821"/>
            <a:ext cx="3832412" cy="4199242"/>
          </a:xfrm>
          <a:prstGeom prst="rect">
            <a:avLst/>
          </a:prstGeom>
        </p:spPr>
      </p:pic>
      <p:pic>
        <p:nvPicPr>
          <p:cNvPr id="5" name="Picture 4">
            <a:extLst>
              <a:ext uri="{FF2B5EF4-FFF2-40B4-BE49-F238E27FC236}">
                <a16:creationId xmlns:a16="http://schemas.microsoft.com/office/drawing/2014/main" id="{39A78283-195A-904B-B8E2-9B52D8168E1F}"/>
              </a:ext>
            </a:extLst>
          </p:cNvPr>
          <p:cNvPicPr>
            <a:picLocks noChangeAspect="1"/>
          </p:cNvPicPr>
          <p:nvPr/>
        </p:nvPicPr>
        <p:blipFill>
          <a:blip r:embed="rId4"/>
          <a:stretch>
            <a:fillRect/>
          </a:stretch>
        </p:blipFill>
        <p:spPr>
          <a:xfrm>
            <a:off x="6858002" y="1360480"/>
            <a:ext cx="3832412" cy="4137040"/>
          </a:xfrm>
          <a:prstGeom prst="rect">
            <a:avLst/>
          </a:prstGeom>
        </p:spPr>
      </p:pic>
      <p:sp>
        <p:nvSpPr>
          <p:cNvPr id="6" name="TextBox 5">
            <a:extLst>
              <a:ext uri="{FF2B5EF4-FFF2-40B4-BE49-F238E27FC236}">
                <a16:creationId xmlns:a16="http://schemas.microsoft.com/office/drawing/2014/main" id="{EE5A8B2B-A36E-1B4F-8946-73780E552B4E}"/>
              </a:ext>
            </a:extLst>
          </p:cNvPr>
          <p:cNvSpPr txBox="1"/>
          <p:nvPr/>
        </p:nvSpPr>
        <p:spPr>
          <a:xfrm>
            <a:off x="1501593" y="5600063"/>
            <a:ext cx="3832412" cy="646331"/>
          </a:xfrm>
          <a:prstGeom prst="rect">
            <a:avLst/>
          </a:prstGeom>
          <a:noFill/>
        </p:spPr>
        <p:txBody>
          <a:bodyPr wrap="square" rtlCol="0">
            <a:spAutoFit/>
          </a:bodyPr>
          <a:lstStyle/>
          <a:p>
            <a:pPr algn="ctr"/>
            <a:r>
              <a:rPr lang="en-US" dirty="0">
                <a:latin typeface="Abadi MT Condensed Light" panose="020B0306030101010103" pitchFamily="34" charset="77"/>
              </a:rPr>
              <a:t>(1) Compare query and document directly in the embedding space</a:t>
            </a:r>
          </a:p>
        </p:txBody>
      </p:sp>
      <p:sp>
        <p:nvSpPr>
          <p:cNvPr id="7" name="TextBox 6">
            <a:extLst>
              <a:ext uri="{FF2B5EF4-FFF2-40B4-BE49-F238E27FC236}">
                <a16:creationId xmlns:a16="http://schemas.microsoft.com/office/drawing/2014/main" id="{D559081A-A74A-D74E-A33D-E6F48F4B9ADF}"/>
              </a:ext>
            </a:extLst>
          </p:cNvPr>
          <p:cNvSpPr txBox="1"/>
          <p:nvPr/>
        </p:nvSpPr>
        <p:spPr>
          <a:xfrm>
            <a:off x="6858002" y="5600063"/>
            <a:ext cx="3832412" cy="646331"/>
          </a:xfrm>
          <a:prstGeom prst="rect">
            <a:avLst/>
          </a:prstGeom>
          <a:noFill/>
        </p:spPr>
        <p:txBody>
          <a:bodyPr wrap="square" rtlCol="0">
            <a:spAutoFit/>
          </a:bodyPr>
          <a:lstStyle/>
          <a:p>
            <a:pPr algn="ctr"/>
            <a:r>
              <a:rPr lang="en-US" dirty="0">
                <a:latin typeface="Abadi MT Condensed Light" panose="020B0306030101010103" pitchFamily="34" charset="77"/>
              </a:rPr>
              <a:t>(2) Use embeddings to generate suitable query expansions</a:t>
            </a:r>
          </a:p>
        </p:txBody>
      </p:sp>
      <p:sp>
        <p:nvSpPr>
          <p:cNvPr id="8" name="Rectangle 7">
            <a:extLst>
              <a:ext uri="{FF2B5EF4-FFF2-40B4-BE49-F238E27FC236}">
                <a16:creationId xmlns:a16="http://schemas.microsoft.com/office/drawing/2014/main" id="{284E355C-832D-584E-AD0B-09B7C1719F5D}"/>
              </a:ext>
            </a:extLst>
          </p:cNvPr>
          <p:cNvSpPr/>
          <p:nvPr/>
        </p:nvSpPr>
        <p:spPr>
          <a:xfrm>
            <a:off x="1488146" y="1360480"/>
            <a:ext cx="4025148" cy="5053767"/>
          </a:xfrm>
          <a:prstGeom prst="rect">
            <a:avLst/>
          </a:prstGeom>
          <a:noFill/>
          <a:ln w="571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1819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B5655-3952-FE49-9859-25F8C4720246}"/>
              </a:ext>
            </a:extLst>
          </p:cNvPr>
          <p:cNvSpPr>
            <a:spLocks noGrp="1"/>
          </p:cNvSpPr>
          <p:nvPr>
            <p:ph type="title"/>
          </p:nvPr>
        </p:nvSpPr>
        <p:spPr/>
        <p:txBody>
          <a:bodyPr/>
          <a:lstStyle/>
          <a:p>
            <a:r>
              <a:rPr lang="en-US" dirty="0"/>
              <a:t>Generalized Language Model</a:t>
            </a:r>
          </a:p>
        </p:txBody>
      </p:sp>
      <p:sp>
        <p:nvSpPr>
          <p:cNvPr id="3" name="Content Placeholder 2">
            <a:extLst>
              <a:ext uri="{FF2B5EF4-FFF2-40B4-BE49-F238E27FC236}">
                <a16:creationId xmlns:a16="http://schemas.microsoft.com/office/drawing/2014/main" id="{8506F5EB-BE50-A246-9F45-64C705C62DC4}"/>
              </a:ext>
            </a:extLst>
          </p:cNvPr>
          <p:cNvSpPr>
            <a:spLocks noGrp="1"/>
          </p:cNvSpPr>
          <p:nvPr>
            <p:ph idx="1"/>
          </p:nvPr>
        </p:nvSpPr>
        <p:spPr/>
        <p:txBody>
          <a:bodyPr/>
          <a:lstStyle/>
          <a:p>
            <a:r>
              <a:rPr lang="en-US" dirty="0"/>
              <a:t>Traditional language modeling based IR approach may estimate q-d relevance as follows:</a:t>
            </a:r>
          </a:p>
        </p:txBody>
      </p:sp>
      <p:pic>
        <p:nvPicPr>
          <p:cNvPr id="4" name="Picture 3">
            <a:extLst>
              <a:ext uri="{FF2B5EF4-FFF2-40B4-BE49-F238E27FC236}">
                <a16:creationId xmlns:a16="http://schemas.microsoft.com/office/drawing/2014/main" id="{FB6D8AF7-BF92-E54E-8382-EDB1C9E30F29}"/>
              </a:ext>
            </a:extLst>
          </p:cNvPr>
          <p:cNvPicPr>
            <a:picLocks noChangeAspect="1"/>
          </p:cNvPicPr>
          <p:nvPr/>
        </p:nvPicPr>
        <p:blipFill>
          <a:blip r:embed="rId2"/>
          <a:stretch>
            <a:fillRect/>
          </a:stretch>
        </p:blipFill>
        <p:spPr>
          <a:xfrm>
            <a:off x="2432797" y="2655519"/>
            <a:ext cx="7326406" cy="3333185"/>
          </a:xfrm>
          <a:prstGeom prst="rect">
            <a:avLst/>
          </a:prstGeom>
        </p:spPr>
      </p:pic>
    </p:spTree>
    <p:extLst>
      <p:ext uri="{BB962C8B-B14F-4D97-AF65-F5344CB8AC3E}">
        <p14:creationId xmlns:p14="http://schemas.microsoft.com/office/powerpoint/2010/main" val="2964319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B5655-3952-FE49-9859-25F8C4720246}"/>
              </a:ext>
            </a:extLst>
          </p:cNvPr>
          <p:cNvSpPr>
            <a:spLocks noGrp="1"/>
          </p:cNvSpPr>
          <p:nvPr>
            <p:ph type="title"/>
          </p:nvPr>
        </p:nvSpPr>
        <p:spPr/>
        <p:txBody>
          <a:bodyPr/>
          <a:lstStyle/>
          <a:p>
            <a:r>
              <a:rPr lang="en-US" dirty="0"/>
              <a:t>Generalized Language Model</a:t>
            </a:r>
          </a:p>
        </p:txBody>
      </p:sp>
      <p:sp>
        <p:nvSpPr>
          <p:cNvPr id="3" name="Content Placeholder 2">
            <a:extLst>
              <a:ext uri="{FF2B5EF4-FFF2-40B4-BE49-F238E27FC236}">
                <a16:creationId xmlns:a16="http://schemas.microsoft.com/office/drawing/2014/main" id="{8506F5EB-BE50-A246-9F45-64C705C62DC4}"/>
              </a:ext>
            </a:extLst>
          </p:cNvPr>
          <p:cNvSpPr>
            <a:spLocks noGrp="1"/>
          </p:cNvSpPr>
          <p:nvPr>
            <p:ph idx="1"/>
          </p:nvPr>
        </p:nvSpPr>
        <p:spPr>
          <a:xfrm>
            <a:off x="838200" y="1825625"/>
            <a:ext cx="10515600" cy="4790328"/>
          </a:xfrm>
        </p:spPr>
        <p:txBody>
          <a:bodyPr>
            <a:normAutofit/>
          </a:bodyPr>
          <a:lstStyle/>
          <a:p>
            <a:r>
              <a:rPr lang="en-US" dirty="0"/>
              <a:t>Traditional language modeling based IR approach may estimate q-d relevance as follows:</a:t>
            </a:r>
          </a:p>
          <a:p>
            <a:endParaRPr lang="en-US" dirty="0"/>
          </a:p>
          <a:p>
            <a:endParaRPr lang="en-US" dirty="0"/>
          </a:p>
          <a:p>
            <a:endParaRPr lang="en-US" dirty="0"/>
          </a:p>
          <a:p>
            <a:endParaRPr lang="en-US" dirty="0"/>
          </a:p>
          <a:p>
            <a:endParaRPr lang="en-US" dirty="0"/>
          </a:p>
          <a:p>
            <a:pPr marL="0" indent="0">
              <a:buNone/>
            </a:pPr>
            <a:endParaRPr lang="en-US" sz="3600" dirty="0"/>
          </a:p>
        </p:txBody>
      </p:sp>
      <p:pic>
        <p:nvPicPr>
          <p:cNvPr id="5" name="Picture 4">
            <a:extLst>
              <a:ext uri="{FF2B5EF4-FFF2-40B4-BE49-F238E27FC236}">
                <a16:creationId xmlns:a16="http://schemas.microsoft.com/office/drawing/2014/main" id="{64F2BFCA-B0E8-3E4B-B7B8-5FE507E47964}"/>
              </a:ext>
            </a:extLst>
          </p:cNvPr>
          <p:cNvPicPr>
            <a:picLocks noChangeAspect="1"/>
          </p:cNvPicPr>
          <p:nvPr/>
        </p:nvPicPr>
        <p:blipFill>
          <a:blip r:embed="rId3"/>
          <a:stretch>
            <a:fillRect/>
          </a:stretch>
        </p:blipFill>
        <p:spPr>
          <a:xfrm>
            <a:off x="2291696" y="2568387"/>
            <a:ext cx="7608607" cy="3256401"/>
          </a:xfrm>
          <a:prstGeom prst="rect">
            <a:avLst/>
          </a:prstGeom>
        </p:spPr>
      </p:pic>
    </p:spTree>
    <p:extLst>
      <p:ext uri="{BB962C8B-B14F-4D97-AF65-F5344CB8AC3E}">
        <p14:creationId xmlns:p14="http://schemas.microsoft.com/office/powerpoint/2010/main" val="14931139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B5655-3952-FE49-9859-25F8C4720246}"/>
              </a:ext>
            </a:extLst>
          </p:cNvPr>
          <p:cNvSpPr>
            <a:spLocks noGrp="1"/>
          </p:cNvSpPr>
          <p:nvPr>
            <p:ph type="title"/>
          </p:nvPr>
        </p:nvSpPr>
        <p:spPr/>
        <p:txBody>
          <a:bodyPr/>
          <a:lstStyle/>
          <a:p>
            <a:r>
              <a:rPr lang="en-US" dirty="0"/>
              <a:t>Generalized Language Model</a:t>
            </a:r>
          </a:p>
        </p:txBody>
      </p:sp>
      <p:sp>
        <p:nvSpPr>
          <p:cNvPr id="3" name="Content Placeholder 2">
            <a:extLst>
              <a:ext uri="{FF2B5EF4-FFF2-40B4-BE49-F238E27FC236}">
                <a16:creationId xmlns:a16="http://schemas.microsoft.com/office/drawing/2014/main" id="{8506F5EB-BE50-A246-9F45-64C705C62DC4}"/>
              </a:ext>
            </a:extLst>
          </p:cNvPr>
          <p:cNvSpPr>
            <a:spLocks noGrp="1"/>
          </p:cNvSpPr>
          <p:nvPr>
            <p:ph idx="1"/>
          </p:nvPr>
        </p:nvSpPr>
        <p:spPr>
          <a:xfrm>
            <a:off x="838200" y="1825625"/>
            <a:ext cx="10515600" cy="4790328"/>
          </a:xfrm>
        </p:spPr>
        <p:txBody>
          <a:bodyPr>
            <a:normAutofit/>
          </a:bodyPr>
          <a:lstStyle/>
          <a:p>
            <a:r>
              <a:rPr lang="en-US" dirty="0"/>
              <a:t>GLM includes additional smoothing based on term similarity in the embedding space</a:t>
            </a:r>
          </a:p>
          <a:p>
            <a:endParaRPr lang="en-US" dirty="0"/>
          </a:p>
          <a:p>
            <a:endParaRPr lang="en-US" dirty="0"/>
          </a:p>
          <a:p>
            <a:endParaRPr lang="en-US" dirty="0"/>
          </a:p>
          <a:p>
            <a:endParaRPr lang="en-US" dirty="0"/>
          </a:p>
          <a:p>
            <a:pPr marL="0" indent="0">
              <a:buNone/>
            </a:pPr>
            <a:endParaRPr lang="en-US" sz="3600" dirty="0"/>
          </a:p>
        </p:txBody>
      </p:sp>
      <p:pic>
        <p:nvPicPr>
          <p:cNvPr id="4" name="Picture 3">
            <a:extLst>
              <a:ext uri="{FF2B5EF4-FFF2-40B4-BE49-F238E27FC236}">
                <a16:creationId xmlns:a16="http://schemas.microsoft.com/office/drawing/2014/main" id="{4E857544-3CF2-6847-A650-95976BECACBB}"/>
              </a:ext>
            </a:extLst>
          </p:cNvPr>
          <p:cNvPicPr>
            <a:picLocks noChangeAspect="1"/>
          </p:cNvPicPr>
          <p:nvPr/>
        </p:nvPicPr>
        <p:blipFill>
          <a:blip r:embed="rId3"/>
          <a:stretch>
            <a:fillRect/>
          </a:stretch>
        </p:blipFill>
        <p:spPr>
          <a:xfrm>
            <a:off x="0" y="2253980"/>
            <a:ext cx="12192000" cy="2350039"/>
          </a:xfrm>
          <a:prstGeom prst="rect">
            <a:avLst/>
          </a:prstGeom>
        </p:spPr>
      </p:pic>
      <p:sp>
        <p:nvSpPr>
          <p:cNvPr id="6" name="Rectangle 5">
            <a:extLst>
              <a:ext uri="{FF2B5EF4-FFF2-40B4-BE49-F238E27FC236}">
                <a16:creationId xmlns:a16="http://schemas.microsoft.com/office/drawing/2014/main" id="{3F0510FE-63C0-9F42-A3E9-792EA94B8AE1}"/>
              </a:ext>
            </a:extLst>
          </p:cNvPr>
          <p:cNvSpPr/>
          <p:nvPr/>
        </p:nvSpPr>
        <p:spPr>
          <a:xfrm>
            <a:off x="0" y="6277399"/>
            <a:ext cx="12192000" cy="338554"/>
          </a:xfrm>
          <a:prstGeom prst="rect">
            <a:avLst/>
          </a:prstGeom>
        </p:spPr>
        <p:txBody>
          <a:bodyPr wrap="square">
            <a:spAutoFit/>
          </a:bodyPr>
          <a:lstStyle/>
          <a:p>
            <a:pPr algn="ctr"/>
            <a:r>
              <a:rPr lang="en-US" sz="1600" dirty="0" err="1">
                <a:latin typeface="Abadi MT Condensed Light" panose="020B0306030101010103" pitchFamily="34" charset="77"/>
              </a:rPr>
              <a:t>Debasis</a:t>
            </a:r>
            <a:r>
              <a:rPr lang="en-US" sz="1600" dirty="0">
                <a:latin typeface="Abadi MT Condensed Light" panose="020B0306030101010103" pitchFamily="34" charset="77"/>
              </a:rPr>
              <a:t> </a:t>
            </a:r>
            <a:r>
              <a:rPr lang="en-US" sz="1600" dirty="0" err="1">
                <a:latin typeface="Abadi MT Condensed Light" panose="020B0306030101010103" pitchFamily="34" charset="77"/>
              </a:rPr>
              <a:t>Ganguly</a:t>
            </a:r>
            <a:r>
              <a:rPr lang="en-US" sz="1600" dirty="0">
                <a:latin typeface="Abadi MT Condensed Light" panose="020B0306030101010103" pitchFamily="34" charset="77"/>
              </a:rPr>
              <a:t>, </a:t>
            </a:r>
            <a:r>
              <a:rPr lang="en-US" sz="1600" dirty="0" err="1">
                <a:latin typeface="Abadi MT Condensed Light" panose="020B0306030101010103" pitchFamily="34" charset="77"/>
              </a:rPr>
              <a:t>Dwaipayan</a:t>
            </a:r>
            <a:r>
              <a:rPr lang="en-US" sz="1600" dirty="0">
                <a:latin typeface="Abadi MT Condensed Light" panose="020B0306030101010103" pitchFamily="34" charset="77"/>
              </a:rPr>
              <a:t> Roy, Mandar Mitra, and Gareth JF Jones. Word embedding based generalized language model for information retrieval. In SIGIR, 2015.</a:t>
            </a:r>
          </a:p>
        </p:txBody>
      </p:sp>
    </p:spTree>
    <p:extLst>
      <p:ext uri="{BB962C8B-B14F-4D97-AF65-F5344CB8AC3E}">
        <p14:creationId xmlns:p14="http://schemas.microsoft.com/office/powerpoint/2010/main" val="19374286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8B033-E851-D44C-85AC-7C1AED0D9A5C}"/>
              </a:ext>
            </a:extLst>
          </p:cNvPr>
          <p:cNvSpPr>
            <a:spLocks noGrp="1"/>
          </p:cNvSpPr>
          <p:nvPr>
            <p:ph type="title"/>
          </p:nvPr>
        </p:nvSpPr>
        <p:spPr/>
        <p:txBody>
          <a:bodyPr/>
          <a:lstStyle/>
          <a:p>
            <a:r>
              <a:rPr lang="en-US" dirty="0"/>
              <a:t>Neural Translation Language Model (NTLM)</a:t>
            </a:r>
          </a:p>
        </p:txBody>
      </p:sp>
      <p:sp>
        <p:nvSpPr>
          <p:cNvPr id="3" name="Content Placeholder 2">
            <a:extLst>
              <a:ext uri="{FF2B5EF4-FFF2-40B4-BE49-F238E27FC236}">
                <a16:creationId xmlns:a16="http://schemas.microsoft.com/office/drawing/2014/main" id="{872D5D09-9249-E046-B4E8-90651D1F694C}"/>
              </a:ext>
            </a:extLst>
          </p:cNvPr>
          <p:cNvSpPr>
            <a:spLocks noGrp="1"/>
          </p:cNvSpPr>
          <p:nvPr>
            <p:ph idx="1"/>
          </p:nvPr>
        </p:nvSpPr>
        <p:spPr/>
        <p:txBody>
          <a:bodyPr/>
          <a:lstStyle/>
          <a:p>
            <a:r>
              <a:rPr lang="en-US" dirty="0"/>
              <a:t>NTLM estimates 𝑝(𝑡</a:t>
            </a:r>
            <a:r>
              <a:rPr lang="en-US" baseline="-25000" dirty="0"/>
              <a:t>𝑞</a:t>
            </a:r>
            <a:r>
              <a:rPr lang="en-US" dirty="0"/>
              <a:t>|𝑡</a:t>
            </a:r>
            <a:r>
              <a:rPr lang="en-US" baseline="-25000" dirty="0"/>
              <a:t>𝑑</a:t>
            </a:r>
            <a:r>
              <a:rPr lang="en-US" dirty="0"/>
              <a:t>) from q-d paired data similar to statistical machine translation:</a:t>
            </a:r>
          </a:p>
        </p:txBody>
      </p:sp>
      <p:pic>
        <p:nvPicPr>
          <p:cNvPr id="4" name="Picture 3">
            <a:extLst>
              <a:ext uri="{FF2B5EF4-FFF2-40B4-BE49-F238E27FC236}">
                <a16:creationId xmlns:a16="http://schemas.microsoft.com/office/drawing/2014/main" id="{49317C4F-0918-1F45-8517-3300B4A0C340}"/>
              </a:ext>
            </a:extLst>
          </p:cNvPr>
          <p:cNvPicPr>
            <a:picLocks noChangeAspect="1"/>
          </p:cNvPicPr>
          <p:nvPr/>
        </p:nvPicPr>
        <p:blipFill>
          <a:blip r:embed="rId2"/>
          <a:stretch>
            <a:fillRect/>
          </a:stretch>
        </p:blipFill>
        <p:spPr>
          <a:xfrm>
            <a:off x="3675529" y="2788795"/>
            <a:ext cx="4840941" cy="1093458"/>
          </a:xfrm>
          <a:prstGeom prst="rect">
            <a:avLst/>
          </a:prstGeom>
        </p:spPr>
      </p:pic>
      <p:pic>
        <p:nvPicPr>
          <p:cNvPr id="5" name="Picture 4">
            <a:extLst>
              <a:ext uri="{FF2B5EF4-FFF2-40B4-BE49-F238E27FC236}">
                <a16:creationId xmlns:a16="http://schemas.microsoft.com/office/drawing/2014/main" id="{461D1544-3A13-0C4B-8669-3F13F9FE4315}"/>
              </a:ext>
            </a:extLst>
          </p:cNvPr>
          <p:cNvPicPr>
            <a:picLocks noChangeAspect="1"/>
          </p:cNvPicPr>
          <p:nvPr/>
        </p:nvPicPr>
        <p:blipFill>
          <a:blip r:embed="rId3"/>
          <a:stretch>
            <a:fillRect/>
          </a:stretch>
        </p:blipFill>
        <p:spPr>
          <a:xfrm>
            <a:off x="3770592" y="4017190"/>
            <a:ext cx="4840941" cy="1223894"/>
          </a:xfrm>
          <a:prstGeom prst="rect">
            <a:avLst/>
          </a:prstGeom>
        </p:spPr>
      </p:pic>
      <p:sp>
        <p:nvSpPr>
          <p:cNvPr id="6" name="Rectangle 5">
            <a:extLst>
              <a:ext uri="{FF2B5EF4-FFF2-40B4-BE49-F238E27FC236}">
                <a16:creationId xmlns:a16="http://schemas.microsoft.com/office/drawing/2014/main" id="{A44816AF-D8C3-0049-8250-195E10A0CAAB}"/>
              </a:ext>
            </a:extLst>
          </p:cNvPr>
          <p:cNvSpPr/>
          <p:nvPr/>
        </p:nvSpPr>
        <p:spPr>
          <a:xfrm>
            <a:off x="0" y="6306348"/>
            <a:ext cx="12192000" cy="338554"/>
          </a:xfrm>
          <a:prstGeom prst="rect">
            <a:avLst/>
          </a:prstGeom>
        </p:spPr>
        <p:txBody>
          <a:bodyPr wrap="square">
            <a:spAutoFit/>
          </a:bodyPr>
          <a:lstStyle/>
          <a:p>
            <a:pPr algn="ctr"/>
            <a:r>
              <a:rPr lang="en-US" sz="1600" dirty="0">
                <a:latin typeface="Abadi MT Condensed Light" panose="020B0306030101010103" pitchFamily="34" charset="77"/>
              </a:rPr>
              <a:t>Guido </a:t>
            </a:r>
            <a:r>
              <a:rPr lang="en-US" sz="1600" dirty="0" err="1">
                <a:latin typeface="Abadi MT Condensed Light" panose="020B0306030101010103" pitchFamily="34" charset="77"/>
              </a:rPr>
              <a:t>Zuccon</a:t>
            </a:r>
            <a:r>
              <a:rPr lang="en-US" sz="1600" dirty="0">
                <a:latin typeface="Abadi MT Condensed Light" panose="020B0306030101010103" pitchFamily="34" charset="77"/>
              </a:rPr>
              <a:t>, Bevan Koopman, Peter </a:t>
            </a:r>
            <a:r>
              <a:rPr lang="en-US" sz="1600" dirty="0" err="1">
                <a:latin typeface="Abadi MT Condensed Light" panose="020B0306030101010103" pitchFamily="34" charset="77"/>
              </a:rPr>
              <a:t>Bruza</a:t>
            </a:r>
            <a:r>
              <a:rPr lang="en-US" sz="1600" dirty="0">
                <a:latin typeface="Abadi MT Condensed Light" panose="020B0306030101010103" pitchFamily="34" charset="77"/>
              </a:rPr>
              <a:t>, and Leif Azzopardi. Integrating and evaluating neural word embeddings in information retrieval. In ADCS, 2015.</a:t>
            </a:r>
          </a:p>
        </p:txBody>
      </p:sp>
    </p:spTree>
    <p:extLst>
      <p:ext uri="{BB962C8B-B14F-4D97-AF65-F5344CB8AC3E}">
        <p14:creationId xmlns:p14="http://schemas.microsoft.com/office/powerpoint/2010/main" val="16354512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02B95-4BF2-8240-B911-5D499798D830}"/>
              </a:ext>
            </a:extLst>
          </p:cNvPr>
          <p:cNvSpPr>
            <a:spLocks noGrp="1"/>
          </p:cNvSpPr>
          <p:nvPr>
            <p:ph type="title"/>
          </p:nvPr>
        </p:nvSpPr>
        <p:spPr/>
        <p:txBody>
          <a:bodyPr/>
          <a:lstStyle/>
          <a:p>
            <a:pPr algn="l" defTabSz="914400" rtl="1" eaLnBrk="1" latinLnBrk="0" hangingPunct="1">
              <a:lnSpc>
                <a:spcPct val="90000"/>
              </a:lnSpc>
              <a:spcBef>
                <a:spcPct val="0"/>
              </a:spcBef>
              <a:buNone/>
            </a:pPr>
            <a:r>
              <a:rPr lang="en-US" dirty="0"/>
              <a:t>Average Term Embeddings</a:t>
            </a:r>
          </a:p>
        </p:txBody>
      </p:sp>
      <p:sp>
        <p:nvSpPr>
          <p:cNvPr id="3" name="Content Placeholder 2">
            <a:extLst>
              <a:ext uri="{FF2B5EF4-FFF2-40B4-BE49-F238E27FC236}">
                <a16:creationId xmlns:a16="http://schemas.microsoft.com/office/drawing/2014/main" id="{3CA39E31-ED02-C448-A115-E39D9B4FFB0E}"/>
              </a:ext>
            </a:extLst>
          </p:cNvPr>
          <p:cNvSpPr>
            <a:spLocks noGrp="1"/>
          </p:cNvSpPr>
          <p:nvPr>
            <p:ph idx="1"/>
          </p:nvPr>
        </p:nvSpPr>
        <p:spPr/>
        <p:txBody>
          <a:bodyPr/>
          <a:lstStyle/>
          <a:p>
            <a:r>
              <a:rPr lang="en-US" dirty="0"/>
              <a:t>Q-D relevance estimated by computing cosine similarity between centroid of q and d term embeddings</a:t>
            </a:r>
          </a:p>
        </p:txBody>
      </p:sp>
      <p:pic>
        <p:nvPicPr>
          <p:cNvPr id="4" name="Picture 3">
            <a:extLst>
              <a:ext uri="{FF2B5EF4-FFF2-40B4-BE49-F238E27FC236}">
                <a16:creationId xmlns:a16="http://schemas.microsoft.com/office/drawing/2014/main" id="{0D9CD078-BF8E-664D-AC16-796C107BAE44}"/>
              </a:ext>
            </a:extLst>
          </p:cNvPr>
          <p:cNvPicPr>
            <a:picLocks noChangeAspect="1"/>
          </p:cNvPicPr>
          <p:nvPr/>
        </p:nvPicPr>
        <p:blipFill>
          <a:blip r:embed="rId2"/>
          <a:stretch>
            <a:fillRect/>
          </a:stretch>
        </p:blipFill>
        <p:spPr>
          <a:xfrm>
            <a:off x="2799229" y="2620447"/>
            <a:ext cx="6593541" cy="3556516"/>
          </a:xfrm>
          <a:prstGeom prst="rect">
            <a:avLst/>
          </a:prstGeom>
        </p:spPr>
      </p:pic>
      <p:sp>
        <p:nvSpPr>
          <p:cNvPr id="5" name="Rectangle 4">
            <a:extLst>
              <a:ext uri="{FF2B5EF4-FFF2-40B4-BE49-F238E27FC236}">
                <a16:creationId xmlns:a16="http://schemas.microsoft.com/office/drawing/2014/main" id="{10D39FCD-BC0B-0447-95FC-48A5233AF997}"/>
              </a:ext>
            </a:extLst>
          </p:cNvPr>
          <p:cNvSpPr/>
          <p:nvPr/>
        </p:nvSpPr>
        <p:spPr>
          <a:xfrm>
            <a:off x="-1" y="6208620"/>
            <a:ext cx="12192000" cy="584775"/>
          </a:xfrm>
          <a:prstGeom prst="rect">
            <a:avLst/>
          </a:prstGeom>
        </p:spPr>
        <p:txBody>
          <a:bodyPr wrap="square">
            <a:spAutoFit/>
          </a:bodyPr>
          <a:lstStyle/>
          <a:p>
            <a:pPr algn="ctr"/>
            <a:r>
              <a:rPr lang="en-US" sz="1600" dirty="0">
                <a:latin typeface="Abadi MT Condensed Light" panose="020B0306030101010103" pitchFamily="34" charset="77"/>
              </a:rPr>
              <a:t>Eric </a:t>
            </a:r>
            <a:r>
              <a:rPr lang="en-US" sz="1600" dirty="0" err="1">
                <a:latin typeface="Abadi MT Condensed Light" panose="020B0306030101010103" pitchFamily="34" charset="77"/>
              </a:rPr>
              <a:t>Nalisnick</a:t>
            </a:r>
            <a:r>
              <a:rPr lang="en-US" sz="1600" dirty="0">
                <a:latin typeface="Abadi MT Condensed Light" panose="020B0306030101010103" pitchFamily="34" charset="77"/>
              </a:rPr>
              <a:t>, Bhaskar Mitra, Nick </a:t>
            </a:r>
            <a:r>
              <a:rPr lang="en-US" sz="1600" dirty="0" err="1">
                <a:latin typeface="Abadi MT Condensed Light" panose="020B0306030101010103" pitchFamily="34" charset="77"/>
              </a:rPr>
              <a:t>Craswell</a:t>
            </a:r>
            <a:r>
              <a:rPr lang="en-US" sz="1600" dirty="0">
                <a:latin typeface="Abadi MT Condensed Light" panose="020B0306030101010103" pitchFamily="34" charset="77"/>
              </a:rPr>
              <a:t>, and Rich Caruana. Improving document ranking with dual word embeddings. In WWW, 2016.</a:t>
            </a:r>
          </a:p>
          <a:p>
            <a:pPr algn="ctr"/>
            <a:r>
              <a:rPr lang="en-US" sz="1600" dirty="0">
                <a:latin typeface="Abadi MT Condensed Light" panose="020B0306030101010103" pitchFamily="34" charset="77"/>
              </a:rPr>
              <a:t>Bhaskar Mitra, Eric </a:t>
            </a:r>
            <a:r>
              <a:rPr lang="en-US" sz="1600" dirty="0" err="1">
                <a:latin typeface="Abadi MT Condensed Light" panose="020B0306030101010103" pitchFamily="34" charset="77"/>
              </a:rPr>
              <a:t>Nalisnick</a:t>
            </a:r>
            <a:r>
              <a:rPr lang="en-US" sz="1600" dirty="0">
                <a:latin typeface="Abadi MT Condensed Light" panose="020B0306030101010103" pitchFamily="34" charset="77"/>
              </a:rPr>
              <a:t>, Nick </a:t>
            </a:r>
            <a:r>
              <a:rPr lang="en-US" sz="1600" dirty="0" err="1">
                <a:latin typeface="Abadi MT Condensed Light" panose="020B0306030101010103" pitchFamily="34" charset="77"/>
              </a:rPr>
              <a:t>Craswell</a:t>
            </a:r>
            <a:r>
              <a:rPr lang="en-US" sz="1600" dirty="0">
                <a:latin typeface="Abadi MT Condensed Light" panose="020B0306030101010103" pitchFamily="34" charset="77"/>
              </a:rPr>
              <a:t>, and Rich Caruana. A dual embedding space model for document ranking. </a:t>
            </a:r>
            <a:r>
              <a:rPr lang="en-US" sz="1600" dirty="0" err="1">
                <a:latin typeface="Abadi MT Condensed Light" panose="020B0306030101010103" pitchFamily="34" charset="77"/>
              </a:rPr>
              <a:t>arXiv</a:t>
            </a:r>
            <a:r>
              <a:rPr lang="en-US" sz="1600" dirty="0">
                <a:latin typeface="Abadi MT Condensed Light" panose="020B0306030101010103" pitchFamily="34" charset="77"/>
              </a:rPr>
              <a:t> preprint arXiv:1602.01137, 2016.</a:t>
            </a:r>
          </a:p>
        </p:txBody>
      </p:sp>
    </p:spTree>
    <p:extLst>
      <p:ext uri="{BB962C8B-B14F-4D97-AF65-F5344CB8AC3E}">
        <p14:creationId xmlns:p14="http://schemas.microsoft.com/office/powerpoint/2010/main" val="32345121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5912E-4E95-CE43-949D-671A7171AB44}"/>
              </a:ext>
            </a:extLst>
          </p:cNvPr>
          <p:cNvSpPr>
            <a:spLocks noGrp="1"/>
          </p:cNvSpPr>
          <p:nvPr>
            <p:ph type="title"/>
          </p:nvPr>
        </p:nvSpPr>
        <p:spPr/>
        <p:txBody>
          <a:bodyPr/>
          <a:lstStyle/>
          <a:p>
            <a:r>
              <a:rPr lang="en-US" dirty="0"/>
              <a:t>Word Mover’s Distance</a:t>
            </a:r>
          </a:p>
        </p:txBody>
      </p:sp>
      <p:sp>
        <p:nvSpPr>
          <p:cNvPr id="3" name="Content Placeholder 2">
            <a:extLst>
              <a:ext uri="{FF2B5EF4-FFF2-40B4-BE49-F238E27FC236}">
                <a16:creationId xmlns:a16="http://schemas.microsoft.com/office/drawing/2014/main" id="{6D63A812-A118-E244-9B0E-633AA079C769}"/>
              </a:ext>
            </a:extLst>
          </p:cNvPr>
          <p:cNvSpPr>
            <a:spLocks noGrp="1"/>
          </p:cNvSpPr>
          <p:nvPr>
            <p:ph idx="1"/>
          </p:nvPr>
        </p:nvSpPr>
        <p:spPr/>
        <p:txBody>
          <a:bodyPr/>
          <a:lstStyle/>
          <a:p>
            <a:r>
              <a:rPr lang="en-US" dirty="0"/>
              <a:t>Based on the Earth Mover’s Distance (EMD) [</a:t>
            </a:r>
            <a:r>
              <a:rPr lang="en-US" dirty="0" err="1"/>
              <a:t>Rubner</a:t>
            </a:r>
            <a:r>
              <a:rPr lang="en-US" dirty="0"/>
              <a:t> et al., 1998]</a:t>
            </a:r>
          </a:p>
          <a:p>
            <a:r>
              <a:rPr lang="en-US" dirty="0"/>
              <a:t>Originally proposed by Wan et al. [2005, 2007], but used WordNet and topic categories</a:t>
            </a:r>
          </a:p>
          <a:p>
            <a:r>
              <a:rPr lang="en-US" dirty="0" err="1"/>
              <a:t>Kusner</a:t>
            </a:r>
            <a:r>
              <a:rPr lang="en-US" dirty="0"/>
              <a:t> et al. [2015] incorporated term embeddings</a:t>
            </a:r>
          </a:p>
          <a:p>
            <a:r>
              <a:rPr lang="en-US" dirty="0"/>
              <a:t>Adapted for q-d matching by Guo et al. [2016]</a:t>
            </a:r>
          </a:p>
          <a:p>
            <a:endParaRPr lang="en-US" dirty="0"/>
          </a:p>
        </p:txBody>
      </p:sp>
      <p:pic>
        <p:nvPicPr>
          <p:cNvPr id="4" name="Picture 3">
            <a:extLst>
              <a:ext uri="{FF2B5EF4-FFF2-40B4-BE49-F238E27FC236}">
                <a16:creationId xmlns:a16="http://schemas.microsoft.com/office/drawing/2014/main" id="{ECCE7FD4-6A3F-DA4D-8014-51D200401683}"/>
              </a:ext>
            </a:extLst>
          </p:cNvPr>
          <p:cNvPicPr>
            <a:picLocks noChangeAspect="1"/>
          </p:cNvPicPr>
          <p:nvPr/>
        </p:nvPicPr>
        <p:blipFill>
          <a:blip r:embed="rId3"/>
          <a:stretch>
            <a:fillRect/>
          </a:stretch>
        </p:blipFill>
        <p:spPr>
          <a:xfrm>
            <a:off x="7016904" y="3813595"/>
            <a:ext cx="5175096" cy="2707434"/>
          </a:xfrm>
          <a:prstGeom prst="rect">
            <a:avLst/>
          </a:prstGeom>
        </p:spPr>
      </p:pic>
      <p:sp>
        <p:nvSpPr>
          <p:cNvPr id="5" name="Rectangle 4">
            <a:extLst>
              <a:ext uri="{FF2B5EF4-FFF2-40B4-BE49-F238E27FC236}">
                <a16:creationId xmlns:a16="http://schemas.microsoft.com/office/drawing/2014/main" id="{1FFC1CFF-E3DC-994E-AD4D-45FA56FBEA1F}"/>
              </a:ext>
            </a:extLst>
          </p:cNvPr>
          <p:cNvSpPr/>
          <p:nvPr/>
        </p:nvSpPr>
        <p:spPr>
          <a:xfrm>
            <a:off x="0" y="6413215"/>
            <a:ext cx="12192000" cy="369332"/>
          </a:xfrm>
          <a:prstGeom prst="rect">
            <a:avLst/>
          </a:prstGeom>
        </p:spPr>
        <p:txBody>
          <a:bodyPr wrap="square">
            <a:spAutoFit/>
          </a:bodyPr>
          <a:lstStyle/>
          <a:p>
            <a:pPr algn="ctr"/>
            <a:r>
              <a:rPr lang="en-US" dirty="0" err="1">
                <a:latin typeface="Abadi MT Condensed Light" panose="020B0306030101010103" pitchFamily="34" charset="77"/>
              </a:rPr>
              <a:t>Jiafeng</a:t>
            </a:r>
            <a:r>
              <a:rPr lang="en-US" dirty="0">
                <a:latin typeface="Abadi MT Condensed Light" panose="020B0306030101010103" pitchFamily="34" charset="77"/>
              </a:rPr>
              <a:t> Guo, Yixing Fan, </a:t>
            </a:r>
            <a:r>
              <a:rPr lang="en-US" dirty="0" err="1">
                <a:latin typeface="Abadi MT Condensed Light" panose="020B0306030101010103" pitchFamily="34" charset="77"/>
              </a:rPr>
              <a:t>Qingyao</a:t>
            </a:r>
            <a:r>
              <a:rPr lang="en-US" dirty="0">
                <a:latin typeface="Abadi MT Condensed Light" panose="020B0306030101010103" pitchFamily="34" charset="77"/>
              </a:rPr>
              <a:t> Ai, and W Bruce Croft. Semantic matching by non-linear word transportation for information retrieval. In CIKM, 2016.</a:t>
            </a:r>
          </a:p>
        </p:txBody>
      </p:sp>
    </p:spTree>
    <p:extLst>
      <p:ext uri="{BB962C8B-B14F-4D97-AF65-F5344CB8AC3E}">
        <p14:creationId xmlns:p14="http://schemas.microsoft.com/office/powerpoint/2010/main" val="40862333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0C598-340F-7B4D-BDF5-01C2C728172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640B97-10D9-7340-9BDB-1C1FAC1C140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FE7A6AC-E168-6248-B7D3-C46D361867A0}"/>
              </a:ext>
            </a:extLst>
          </p:cNvPr>
          <p:cNvPicPr>
            <a:picLocks noChangeAspect="1"/>
          </p:cNvPicPr>
          <p:nvPr/>
        </p:nvPicPr>
        <p:blipFill>
          <a:blip r:embed="rId2"/>
          <a:stretch>
            <a:fillRect/>
          </a:stretch>
        </p:blipFill>
        <p:spPr>
          <a:xfrm>
            <a:off x="2261003" y="681037"/>
            <a:ext cx="7669994" cy="5275841"/>
          </a:xfrm>
          <a:prstGeom prst="rect">
            <a:avLst/>
          </a:prstGeom>
        </p:spPr>
      </p:pic>
    </p:spTree>
    <p:extLst>
      <p:ext uri="{BB962C8B-B14F-4D97-AF65-F5344CB8AC3E}">
        <p14:creationId xmlns:p14="http://schemas.microsoft.com/office/powerpoint/2010/main" val="31563886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9F89B-25DE-124F-AEF6-8BCB06FD5F8A}"/>
              </a:ext>
            </a:extLst>
          </p:cNvPr>
          <p:cNvSpPr>
            <a:spLocks noGrp="1"/>
          </p:cNvSpPr>
          <p:nvPr>
            <p:ph type="title"/>
          </p:nvPr>
        </p:nvSpPr>
        <p:spPr/>
        <p:txBody>
          <a:bodyPr/>
          <a:lstStyle/>
          <a:p>
            <a:r>
              <a:rPr lang="en-US" dirty="0"/>
              <a:t>Choice of Term Embeddings for Document Ranking</a:t>
            </a:r>
          </a:p>
        </p:txBody>
      </p:sp>
      <p:sp>
        <p:nvSpPr>
          <p:cNvPr id="3" name="Content Placeholder 2">
            <a:extLst>
              <a:ext uri="{FF2B5EF4-FFF2-40B4-BE49-F238E27FC236}">
                <a16:creationId xmlns:a16="http://schemas.microsoft.com/office/drawing/2014/main" id="{B92DAA88-7CB7-2E4D-9064-9D9EB3ACFED9}"/>
              </a:ext>
            </a:extLst>
          </p:cNvPr>
          <p:cNvSpPr>
            <a:spLocks noGrp="1"/>
          </p:cNvSpPr>
          <p:nvPr>
            <p:ph idx="1"/>
          </p:nvPr>
        </p:nvSpPr>
        <p:spPr>
          <a:xfrm>
            <a:off x="838200" y="1825625"/>
            <a:ext cx="7673788" cy="4351338"/>
          </a:xfrm>
        </p:spPr>
        <p:txBody>
          <a:bodyPr/>
          <a:lstStyle/>
          <a:p>
            <a:r>
              <a:rPr lang="en-US" dirty="0"/>
              <a:t>RECAP: for the query “Albuquerque” the relevant document may contain terms like “population” and “area”</a:t>
            </a:r>
          </a:p>
          <a:p>
            <a:r>
              <a:rPr lang="en-US" dirty="0"/>
              <a:t>Documents about “Santa Fe” not relevant for this query</a:t>
            </a:r>
          </a:p>
          <a:p>
            <a:pPr marL="0" indent="0" algn="ctr">
              <a:buNone/>
            </a:pPr>
            <a:r>
              <a:rPr lang="en-US" dirty="0"/>
              <a:t>“Albuquerque” ↔ “population” (Topically similar)</a:t>
            </a:r>
          </a:p>
          <a:p>
            <a:pPr marL="0" indent="0" algn="ctr">
              <a:buNone/>
            </a:pPr>
            <a:r>
              <a:rPr lang="en-US" dirty="0"/>
              <a:t>“Albuquerque” ↔ “Santa Fe” (Typically similar)</a:t>
            </a:r>
          </a:p>
          <a:p>
            <a:r>
              <a:rPr lang="en-US" dirty="0"/>
              <a:t>Standard LSA and para2vec capture topical similarity, whereas w2v and </a:t>
            </a:r>
            <a:r>
              <a:rPr lang="en-US" dirty="0" err="1"/>
              <a:t>GloVe</a:t>
            </a:r>
            <a:r>
              <a:rPr lang="en-US" dirty="0"/>
              <a:t> capture a mix of both Top/</a:t>
            </a:r>
            <a:r>
              <a:rPr lang="en-US" dirty="0" err="1"/>
              <a:t>Typ-ical</a:t>
            </a:r>
            <a:endParaRPr lang="en-US" dirty="0"/>
          </a:p>
        </p:txBody>
      </p:sp>
      <p:pic>
        <p:nvPicPr>
          <p:cNvPr id="4" name="Picture 3">
            <a:extLst>
              <a:ext uri="{FF2B5EF4-FFF2-40B4-BE49-F238E27FC236}">
                <a16:creationId xmlns:a16="http://schemas.microsoft.com/office/drawing/2014/main" id="{A7DAC296-B45B-2C44-9C07-03313FC5EB7E}"/>
              </a:ext>
            </a:extLst>
          </p:cNvPr>
          <p:cNvPicPr>
            <a:picLocks noChangeAspect="1"/>
          </p:cNvPicPr>
          <p:nvPr/>
        </p:nvPicPr>
        <p:blipFill>
          <a:blip r:embed="rId2"/>
          <a:stretch>
            <a:fillRect/>
          </a:stretch>
        </p:blipFill>
        <p:spPr>
          <a:xfrm>
            <a:off x="8511988" y="1690688"/>
            <a:ext cx="3380379" cy="4351339"/>
          </a:xfrm>
          <a:prstGeom prst="rect">
            <a:avLst/>
          </a:prstGeom>
        </p:spPr>
      </p:pic>
    </p:spTree>
    <p:extLst>
      <p:ext uri="{BB962C8B-B14F-4D97-AF65-F5344CB8AC3E}">
        <p14:creationId xmlns:p14="http://schemas.microsoft.com/office/powerpoint/2010/main" val="3123931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F839-8821-A547-BC95-8EE63EB567A3}"/>
              </a:ext>
            </a:extLst>
          </p:cNvPr>
          <p:cNvSpPr>
            <a:spLocks noGrp="1"/>
          </p:cNvSpPr>
          <p:nvPr>
            <p:ph type="title"/>
          </p:nvPr>
        </p:nvSpPr>
        <p:spPr/>
        <p:txBody>
          <a:bodyPr/>
          <a:lstStyle/>
          <a:p>
            <a:r>
              <a:rPr lang="en-US" dirty="0"/>
              <a:t>Information Retrieval (IR)</a:t>
            </a:r>
          </a:p>
        </p:txBody>
      </p:sp>
      <p:sp>
        <p:nvSpPr>
          <p:cNvPr id="3" name="Content Placeholder 2">
            <a:extLst>
              <a:ext uri="{FF2B5EF4-FFF2-40B4-BE49-F238E27FC236}">
                <a16:creationId xmlns:a16="http://schemas.microsoft.com/office/drawing/2014/main" id="{8F69F2F5-F2CA-5E4A-BF50-0E004CCEF166}"/>
              </a:ext>
            </a:extLst>
          </p:cNvPr>
          <p:cNvSpPr>
            <a:spLocks noGrp="1"/>
          </p:cNvSpPr>
          <p:nvPr>
            <p:ph idx="1"/>
          </p:nvPr>
        </p:nvSpPr>
        <p:spPr>
          <a:xfrm>
            <a:off x="838200" y="1825625"/>
            <a:ext cx="7086600" cy="4351338"/>
          </a:xfrm>
        </p:spPr>
        <p:txBody>
          <a:bodyPr/>
          <a:lstStyle/>
          <a:p>
            <a:r>
              <a:rPr lang="en-US" dirty="0"/>
              <a:t>User has an </a:t>
            </a:r>
            <a:r>
              <a:rPr lang="en-US" b="1" i="1" dirty="0"/>
              <a:t>information need</a:t>
            </a:r>
          </a:p>
          <a:p>
            <a:endParaRPr lang="en-US" b="1" i="1" dirty="0"/>
          </a:p>
          <a:p>
            <a:r>
              <a:rPr lang="en-US" dirty="0"/>
              <a:t>There exists a collection of </a:t>
            </a:r>
            <a:r>
              <a:rPr lang="en-US" b="1" i="1" dirty="0"/>
              <a:t>information resources</a:t>
            </a:r>
          </a:p>
          <a:p>
            <a:endParaRPr lang="en-US" b="1" i="1" dirty="0"/>
          </a:p>
          <a:p>
            <a:r>
              <a:rPr lang="en-US" dirty="0"/>
              <a:t>IR is the activity of retrieving the </a:t>
            </a:r>
            <a:r>
              <a:rPr lang="en-US" b="1" i="1" dirty="0"/>
              <a:t>information resources </a:t>
            </a:r>
            <a:r>
              <a:rPr lang="en-US" u="sng" dirty="0"/>
              <a:t>relevant</a:t>
            </a:r>
            <a:r>
              <a:rPr lang="en-US" dirty="0"/>
              <a:t> to the </a:t>
            </a:r>
            <a:r>
              <a:rPr lang="en-US" b="1" i="1" dirty="0"/>
              <a:t>information need</a:t>
            </a:r>
          </a:p>
        </p:txBody>
      </p:sp>
      <p:pic>
        <p:nvPicPr>
          <p:cNvPr id="5" name="Picture 4">
            <a:extLst>
              <a:ext uri="{FF2B5EF4-FFF2-40B4-BE49-F238E27FC236}">
                <a16:creationId xmlns:a16="http://schemas.microsoft.com/office/drawing/2014/main" id="{F3C76195-580A-E54E-A4A7-6668CC690F93}"/>
              </a:ext>
            </a:extLst>
          </p:cNvPr>
          <p:cNvPicPr>
            <a:picLocks noChangeAspect="1"/>
          </p:cNvPicPr>
          <p:nvPr/>
        </p:nvPicPr>
        <p:blipFill>
          <a:blip r:embed="rId2"/>
          <a:stretch>
            <a:fillRect/>
          </a:stretch>
        </p:blipFill>
        <p:spPr>
          <a:xfrm>
            <a:off x="8118007" y="2006600"/>
            <a:ext cx="3795146" cy="4486275"/>
          </a:xfrm>
          <a:prstGeom prst="rect">
            <a:avLst/>
          </a:prstGeom>
        </p:spPr>
      </p:pic>
    </p:spTree>
    <p:extLst>
      <p:ext uri="{BB962C8B-B14F-4D97-AF65-F5344CB8AC3E}">
        <p14:creationId xmlns:p14="http://schemas.microsoft.com/office/powerpoint/2010/main" val="21511897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7389-BF03-204E-8889-511DCB0E2F11}"/>
              </a:ext>
            </a:extLst>
          </p:cNvPr>
          <p:cNvSpPr>
            <a:spLocks noGrp="1"/>
          </p:cNvSpPr>
          <p:nvPr>
            <p:ph type="title"/>
          </p:nvPr>
        </p:nvSpPr>
        <p:spPr/>
        <p:txBody>
          <a:bodyPr/>
          <a:lstStyle/>
          <a:p>
            <a:r>
              <a:rPr lang="en-US" dirty="0"/>
              <a:t>Skip-grams Recap</a:t>
            </a:r>
          </a:p>
        </p:txBody>
      </p:sp>
      <p:sp>
        <p:nvSpPr>
          <p:cNvPr id="3" name="Content Placeholder 2">
            <a:extLst>
              <a:ext uri="{FF2B5EF4-FFF2-40B4-BE49-F238E27FC236}">
                <a16:creationId xmlns:a16="http://schemas.microsoft.com/office/drawing/2014/main" id="{550D464C-69CF-DF48-92A2-C0B00C69D945}"/>
              </a:ext>
            </a:extLst>
          </p:cNvPr>
          <p:cNvSpPr>
            <a:spLocks noGrp="1"/>
          </p:cNvSpPr>
          <p:nvPr>
            <p:ph idx="1"/>
          </p:nvPr>
        </p:nvSpPr>
        <p:spPr/>
        <p:txBody>
          <a:bodyPr/>
          <a:lstStyle/>
          <a:p>
            <a:r>
              <a:rPr lang="en-US" dirty="0"/>
              <a:t>What if I told you that everyone using word2vec is throwing half the model away?</a:t>
            </a:r>
          </a:p>
        </p:txBody>
      </p:sp>
      <p:pic>
        <p:nvPicPr>
          <p:cNvPr id="5" name="Picture 4">
            <a:extLst>
              <a:ext uri="{FF2B5EF4-FFF2-40B4-BE49-F238E27FC236}">
                <a16:creationId xmlns:a16="http://schemas.microsoft.com/office/drawing/2014/main" id="{A02C1FED-575F-EE47-9224-C29ABDF8432D}"/>
              </a:ext>
            </a:extLst>
          </p:cNvPr>
          <p:cNvPicPr>
            <a:picLocks noChangeAspect="1"/>
          </p:cNvPicPr>
          <p:nvPr/>
        </p:nvPicPr>
        <p:blipFill>
          <a:blip r:embed="rId2"/>
          <a:stretch>
            <a:fillRect/>
          </a:stretch>
        </p:blipFill>
        <p:spPr>
          <a:xfrm>
            <a:off x="3276600" y="2646363"/>
            <a:ext cx="5638800" cy="3530600"/>
          </a:xfrm>
          <a:prstGeom prst="rect">
            <a:avLst/>
          </a:prstGeom>
        </p:spPr>
      </p:pic>
      <p:sp>
        <p:nvSpPr>
          <p:cNvPr id="6" name="Rectangle 5">
            <a:extLst>
              <a:ext uri="{FF2B5EF4-FFF2-40B4-BE49-F238E27FC236}">
                <a16:creationId xmlns:a16="http://schemas.microsoft.com/office/drawing/2014/main" id="{BE34C83D-2579-854B-B557-18FA38557C70}"/>
              </a:ext>
            </a:extLst>
          </p:cNvPr>
          <p:cNvSpPr/>
          <p:nvPr/>
        </p:nvSpPr>
        <p:spPr>
          <a:xfrm>
            <a:off x="0" y="6165054"/>
            <a:ext cx="12192000" cy="584775"/>
          </a:xfrm>
          <a:prstGeom prst="rect">
            <a:avLst/>
          </a:prstGeom>
        </p:spPr>
        <p:txBody>
          <a:bodyPr wrap="square">
            <a:spAutoFit/>
          </a:bodyPr>
          <a:lstStyle/>
          <a:p>
            <a:pPr algn="ctr"/>
            <a:r>
              <a:rPr lang="en-US" sz="1600" dirty="0">
                <a:latin typeface="Abadi MT Condensed Light" panose="020B0306030101010103" pitchFamily="34" charset="77"/>
              </a:rPr>
              <a:t>Eric </a:t>
            </a:r>
            <a:r>
              <a:rPr lang="en-US" sz="1600" dirty="0" err="1">
                <a:latin typeface="Abadi MT Condensed Light" panose="020B0306030101010103" pitchFamily="34" charset="77"/>
              </a:rPr>
              <a:t>Nalisnick</a:t>
            </a:r>
            <a:r>
              <a:rPr lang="en-US" sz="1600" dirty="0">
                <a:latin typeface="Abadi MT Condensed Light" panose="020B0306030101010103" pitchFamily="34" charset="77"/>
              </a:rPr>
              <a:t>, Bhaskar Mitra, Nick </a:t>
            </a:r>
            <a:r>
              <a:rPr lang="en-US" sz="1600" dirty="0" err="1">
                <a:latin typeface="Abadi MT Condensed Light" panose="020B0306030101010103" pitchFamily="34" charset="77"/>
              </a:rPr>
              <a:t>Craswell</a:t>
            </a:r>
            <a:r>
              <a:rPr lang="en-US" sz="1600" dirty="0">
                <a:latin typeface="Abadi MT Condensed Light" panose="020B0306030101010103" pitchFamily="34" charset="77"/>
              </a:rPr>
              <a:t>, and Rich Caruana. Improving document ranking with dual word embeddings. In WWW, 2016</a:t>
            </a:r>
          </a:p>
          <a:p>
            <a:pPr algn="ctr"/>
            <a:r>
              <a:rPr lang="en-US" sz="1600" dirty="0">
                <a:latin typeface="Abadi MT Condensed Light" panose="020B0306030101010103" pitchFamily="34" charset="77"/>
              </a:rPr>
              <a:t>Bhaskar Mitra, Eric </a:t>
            </a:r>
            <a:r>
              <a:rPr lang="en-US" sz="1600" dirty="0" err="1">
                <a:latin typeface="Abadi MT Condensed Light" panose="020B0306030101010103" pitchFamily="34" charset="77"/>
              </a:rPr>
              <a:t>Nalisnick</a:t>
            </a:r>
            <a:r>
              <a:rPr lang="en-US" sz="1600" dirty="0">
                <a:latin typeface="Abadi MT Condensed Light" panose="020B0306030101010103" pitchFamily="34" charset="77"/>
              </a:rPr>
              <a:t>, Nick </a:t>
            </a:r>
            <a:r>
              <a:rPr lang="en-US" sz="1600" dirty="0" err="1">
                <a:latin typeface="Abadi MT Condensed Light" panose="020B0306030101010103" pitchFamily="34" charset="77"/>
              </a:rPr>
              <a:t>Craswell</a:t>
            </a:r>
            <a:r>
              <a:rPr lang="en-US" sz="1600" dirty="0">
                <a:latin typeface="Abadi MT Condensed Light" panose="020B0306030101010103" pitchFamily="34" charset="77"/>
              </a:rPr>
              <a:t>, and Rich Caruana. A dual embedding space model for document ranking. </a:t>
            </a:r>
            <a:r>
              <a:rPr lang="en-US" sz="1600" dirty="0" err="1">
                <a:latin typeface="Abadi MT Condensed Light" panose="020B0306030101010103" pitchFamily="34" charset="77"/>
              </a:rPr>
              <a:t>arXiv</a:t>
            </a:r>
            <a:r>
              <a:rPr lang="en-US" sz="1600" dirty="0">
                <a:latin typeface="Abadi MT Condensed Light" panose="020B0306030101010103" pitchFamily="34" charset="77"/>
              </a:rPr>
              <a:t> preprint arXiv:1602.01137, 2016.</a:t>
            </a:r>
          </a:p>
        </p:txBody>
      </p:sp>
    </p:spTree>
    <p:extLst>
      <p:ext uri="{BB962C8B-B14F-4D97-AF65-F5344CB8AC3E}">
        <p14:creationId xmlns:p14="http://schemas.microsoft.com/office/powerpoint/2010/main" val="34273914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F1BB-0BCC-2D4E-B22C-182DA86A7F0E}"/>
              </a:ext>
            </a:extLst>
          </p:cNvPr>
          <p:cNvSpPr>
            <a:spLocks noGrp="1"/>
          </p:cNvSpPr>
          <p:nvPr>
            <p:ph type="title"/>
          </p:nvPr>
        </p:nvSpPr>
        <p:spPr/>
        <p:txBody>
          <a:bodyPr/>
          <a:lstStyle/>
          <a:p>
            <a:r>
              <a:rPr lang="en-US" dirty="0"/>
              <a:t>Dual Embedding Space Model</a:t>
            </a:r>
          </a:p>
        </p:txBody>
      </p:sp>
      <p:sp>
        <p:nvSpPr>
          <p:cNvPr id="3" name="Content Placeholder 2">
            <a:extLst>
              <a:ext uri="{FF2B5EF4-FFF2-40B4-BE49-F238E27FC236}">
                <a16:creationId xmlns:a16="http://schemas.microsoft.com/office/drawing/2014/main" id="{A4786A37-D9E2-3B4E-AB04-7D4D29BCFFAF}"/>
              </a:ext>
            </a:extLst>
          </p:cNvPr>
          <p:cNvSpPr>
            <a:spLocks noGrp="1"/>
          </p:cNvSpPr>
          <p:nvPr>
            <p:ph idx="1"/>
          </p:nvPr>
        </p:nvSpPr>
        <p:spPr/>
        <p:txBody>
          <a:bodyPr/>
          <a:lstStyle/>
          <a:p>
            <a:r>
              <a:rPr lang="en-US" dirty="0"/>
              <a:t>IN-OUT captures a more Topical notion of similarity than IN-IN and OUT-OUT</a:t>
            </a:r>
          </a:p>
          <a:p>
            <a:r>
              <a:rPr lang="en-US" dirty="0"/>
              <a:t>Effect is exaggerated when embeddings are trained on short text (e.g., queries)</a:t>
            </a:r>
          </a:p>
        </p:txBody>
      </p:sp>
      <p:pic>
        <p:nvPicPr>
          <p:cNvPr id="4" name="Picture 3">
            <a:extLst>
              <a:ext uri="{FF2B5EF4-FFF2-40B4-BE49-F238E27FC236}">
                <a16:creationId xmlns:a16="http://schemas.microsoft.com/office/drawing/2014/main" id="{82D0B144-C3D7-AB45-A222-4A0207B4689C}"/>
              </a:ext>
            </a:extLst>
          </p:cNvPr>
          <p:cNvPicPr>
            <a:picLocks noChangeAspect="1"/>
          </p:cNvPicPr>
          <p:nvPr/>
        </p:nvPicPr>
        <p:blipFill>
          <a:blip r:embed="rId2"/>
          <a:stretch>
            <a:fillRect/>
          </a:stretch>
        </p:blipFill>
        <p:spPr>
          <a:xfrm>
            <a:off x="1562100" y="2944017"/>
            <a:ext cx="9067800" cy="3086100"/>
          </a:xfrm>
          <a:prstGeom prst="rect">
            <a:avLst/>
          </a:prstGeom>
        </p:spPr>
      </p:pic>
      <p:sp>
        <p:nvSpPr>
          <p:cNvPr id="5" name="Rectangle 4">
            <a:extLst>
              <a:ext uri="{FF2B5EF4-FFF2-40B4-BE49-F238E27FC236}">
                <a16:creationId xmlns:a16="http://schemas.microsoft.com/office/drawing/2014/main" id="{38E0469B-1BA8-914A-8B61-CDE4C487E365}"/>
              </a:ext>
            </a:extLst>
          </p:cNvPr>
          <p:cNvSpPr/>
          <p:nvPr/>
        </p:nvSpPr>
        <p:spPr>
          <a:xfrm>
            <a:off x="0" y="6165054"/>
            <a:ext cx="12192000" cy="584775"/>
          </a:xfrm>
          <a:prstGeom prst="rect">
            <a:avLst/>
          </a:prstGeom>
        </p:spPr>
        <p:txBody>
          <a:bodyPr wrap="square">
            <a:spAutoFit/>
          </a:bodyPr>
          <a:lstStyle/>
          <a:p>
            <a:pPr algn="ctr"/>
            <a:r>
              <a:rPr lang="en-US" sz="1600" dirty="0">
                <a:latin typeface="Abadi MT Condensed Light" panose="020B0306030101010103" pitchFamily="34" charset="77"/>
              </a:rPr>
              <a:t>Eric </a:t>
            </a:r>
            <a:r>
              <a:rPr lang="en-US" sz="1600" dirty="0" err="1">
                <a:latin typeface="Abadi MT Condensed Light" panose="020B0306030101010103" pitchFamily="34" charset="77"/>
              </a:rPr>
              <a:t>Nalisnick</a:t>
            </a:r>
            <a:r>
              <a:rPr lang="en-US" sz="1600" dirty="0">
                <a:latin typeface="Abadi MT Condensed Light" panose="020B0306030101010103" pitchFamily="34" charset="77"/>
              </a:rPr>
              <a:t>, Bhaskar Mitra, Nick </a:t>
            </a:r>
            <a:r>
              <a:rPr lang="en-US" sz="1600" dirty="0" err="1">
                <a:latin typeface="Abadi MT Condensed Light" panose="020B0306030101010103" pitchFamily="34" charset="77"/>
              </a:rPr>
              <a:t>Craswell</a:t>
            </a:r>
            <a:r>
              <a:rPr lang="en-US" sz="1600" dirty="0">
                <a:latin typeface="Abadi MT Condensed Light" panose="020B0306030101010103" pitchFamily="34" charset="77"/>
              </a:rPr>
              <a:t>, and Rich Caruana. Improving document ranking with dual word embeddings. In WWW, 2016</a:t>
            </a:r>
          </a:p>
          <a:p>
            <a:pPr algn="ctr"/>
            <a:r>
              <a:rPr lang="en-US" sz="1600" dirty="0">
                <a:latin typeface="Abadi MT Condensed Light" panose="020B0306030101010103" pitchFamily="34" charset="77"/>
              </a:rPr>
              <a:t>Bhaskar Mitra, Eric </a:t>
            </a:r>
            <a:r>
              <a:rPr lang="en-US" sz="1600" dirty="0" err="1">
                <a:latin typeface="Abadi MT Condensed Light" panose="020B0306030101010103" pitchFamily="34" charset="77"/>
              </a:rPr>
              <a:t>Nalisnick</a:t>
            </a:r>
            <a:r>
              <a:rPr lang="en-US" sz="1600" dirty="0">
                <a:latin typeface="Abadi MT Condensed Light" panose="020B0306030101010103" pitchFamily="34" charset="77"/>
              </a:rPr>
              <a:t>, Nick </a:t>
            </a:r>
            <a:r>
              <a:rPr lang="en-US" sz="1600" dirty="0" err="1">
                <a:latin typeface="Abadi MT Condensed Light" panose="020B0306030101010103" pitchFamily="34" charset="77"/>
              </a:rPr>
              <a:t>Craswell</a:t>
            </a:r>
            <a:r>
              <a:rPr lang="en-US" sz="1600" dirty="0">
                <a:latin typeface="Abadi MT Condensed Light" panose="020B0306030101010103" pitchFamily="34" charset="77"/>
              </a:rPr>
              <a:t>, and Rich Caruana. A dual embedding space model for document ranking. </a:t>
            </a:r>
            <a:r>
              <a:rPr lang="en-US" sz="1600" dirty="0" err="1">
                <a:latin typeface="Abadi MT Condensed Light" panose="020B0306030101010103" pitchFamily="34" charset="77"/>
              </a:rPr>
              <a:t>arXiv</a:t>
            </a:r>
            <a:r>
              <a:rPr lang="en-US" sz="1600" dirty="0">
                <a:latin typeface="Abadi MT Condensed Light" panose="020B0306030101010103" pitchFamily="34" charset="77"/>
              </a:rPr>
              <a:t> preprint arXiv:1602.01137, 2016.</a:t>
            </a:r>
          </a:p>
        </p:txBody>
      </p:sp>
    </p:spTree>
    <p:extLst>
      <p:ext uri="{BB962C8B-B14F-4D97-AF65-F5344CB8AC3E}">
        <p14:creationId xmlns:p14="http://schemas.microsoft.com/office/powerpoint/2010/main" val="35315999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F1BB-0BCC-2D4E-B22C-182DA86A7F0E}"/>
              </a:ext>
            </a:extLst>
          </p:cNvPr>
          <p:cNvSpPr>
            <a:spLocks noGrp="1"/>
          </p:cNvSpPr>
          <p:nvPr>
            <p:ph type="title"/>
          </p:nvPr>
        </p:nvSpPr>
        <p:spPr/>
        <p:txBody>
          <a:bodyPr/>
          <a:lstStyle/>
          <a:p>
            <a:r>
              <a:rPr lang="en-US" dirty="0"/>
              <a:t>Dual Embedding Space Model</a:t>
            </a:r>
          </a:p>
        </p:txBody>
      </p:sp>
      <p:sp>
        <p:nvSpPr>
          <p:cNvPr id="3" name="Content Placeholder 2">
            <a:extLst>
              <a:ext uri="{FF2B5EF4-FFF2-40B4-BE49-F238E27FC236}">
                <a16:creationId xmlns:a16="http://schemas.microsoft.com/office/drawing/2014/main" id="{A4786A37-D9E2-3B4E-AB04-7D4D29BCFFAF}"/>
              </a:ext>
            </a:extLst>
          </p:cNvPr>
          <p:cNvSpPr>
            <a:spLocks noGrp="1"/>
          </p:cNvSpPr>
          <p:nvPr>
            <p:ph idx="1"/>
          </p:nvPr>
        </p:nvSpPr>
        <p:spPr/>
        <p:txBody>
          <a:bodyPr/>
          <a:lstStyle/>
          <a:p>
            <a:r>
              <a:rPr lang="en-US" dirty="0"/>
              <a:t>Average term embeddings model, but use IN embeddings for query terms and OUT embeddings for document terms</a:t>
            </a:r>
          </a:p>
        </p:txBody>
      </p:sp>
      <p:sp>
        <p:nvSpPr>
          <p:cNvPr id="5" name="Rectangle 4">
            <a:extLst>
              <a:ext uri="{FF2B5EF4-FFF2-40B4-BE49-F238E27FC236}">
                <a16:creationId xmlns:a16="http://schemas.microsoft.com/office/drawing/2014/main" id="{38E0469B-1BA8-914A-8B61-CDE4C487E365}"/>
              </a:ext>
            </a:extLst>
          </p:cNvPr>
          <p:cNvSpPr/>
          <p:nvPr/>
        </p:nvSpPr>
        <p:spPr>
          <a:xfrm>
            <a:off x="0" y="6165054"/>
            <a:ext cx="12192000" cy="584775"/>
          </a:xfrm>
          <a:prstGeom prst="rect">
            <a:avLst/>
          </a:prstGeom>
        </p:spPr>
        <p:txBody>
          <a:bodyPr wrap="square">
            <a:spAutoFit/>
          </a:bodyPr>
          <a:lstStyle/>
          <a:p>
            <a:pPr algn="ctr"/>
            <a:r>
              <a:rPr lang="en-US" sz="1600" dirty="0">
                <a:latin typeface="Abadi MT Condensed Light" panose="020B0306030101010103" pitchFamily="34" charset="77"/>
              </a:rPr>
              <a:t>Eric </a:t>
            </a:r>
            <a:r>
              <a:rPr lang="en-US" sz="1600" dirty="0" err="1">
                <a:latin typeface="Abadi MT Condensed Light" panose="020B0306030101010103" pitchFamily="34" charset="77"/>
              </a:rPr>
              <a:t>Nalisnick</a:t>
            </a:r>
            <a:r>
              <a:rPr lang="en-US" sz="1600" dirty="0">
                <a:latin typeface="Abadi MT Condensed Light" panose="020B0306030101010103" pitchFamily="34" charset="77"/>
              </a:rPr>
              <a:t>, Bhaskar Mitra, Nick </a:t>
            </a:r>
            <a:r>
              <a:rPr lang="en-US" sz="1600" dirty="0" err="1">
                <a:latin typeface="Abadi MT Condensed Light" panose="020B0306030101010103" pitchFamily="34" charset="77"/>
              </a:rPr>
              <a:t>Craswell</a:t>
            </a:r>
            <a:r>
              <a:rPr lang="en-US" sz="1600" dirty="0">
                <a:latin typeface="Abadi MT Condensed Light" panose="020B0306030101010103" pitchFamily="34" charset="77"/>
              </a:rPr>
              <a:t>, and Rich Caruana. Improving document ranking with dual word embeddings. In WWW, 2016</a:t>
            </a:r>
          </a:p>
          <a:p>
            <a:pPr algn="ctr"/>
            <a:r>
              <a:rPr lang="en-US" sz="1600" dirty="0">
                <a:latin typeface="Abadi MT Condensed Light" panose="020B0306030101010103" pitchFamily="34" charset="77"/>
              </a:rPr>
              <a:t>Bhaskar Mitra, Eric </a:t>
            </a:r>
            <a:r>
              <a:rPr lang="en-US" sz="1600" dirty="0" err="1">
                <a:latin typeface="Abadi MT Condensed Light" panose="020B0306030101010103" pitchFamily="34" charset="77"/>
              </a:rPr>
              <a:t>Nalisnick</a:t>
            </a:r>
            <a:r>
              <a:rPr lang="en-US" sz="1600" dirty="0">
                <a:latin typeface="Abadi MT Condensed Light" panose="020B0306030101010103" pitchFamily="34" charset="77"/>
              </a:rPr>
              <a:t>, Nick </a:t>
            </a:r>
            <a:r>
              <a:rPr lang="en-US" sz="1600" dirty="0" err="1">
                <a:latin typeface="Abadi MT Condensed Light" panose="020B0306030101010103" pitchFamily="34" charset="77"/>
              </a:rPr>
              <a:t>Craswell</a:t>
            </a:r>
            <a:r>
              <a:rPr lang="en-US" sz="1600" dirty="0">
                <a:latin typeface="Abadi MT Condensed Light" panose="020B0306030101010103" pitchFamily="34" charset="77"/>
              </a:rPr>
              <a:t>, and Rich Caruana. A dual embedding space model for document ranking. </a:t>
            </a:r>
            <a:r>
              <a:rPr lang="en-US" sz="1600" dirty="0" err="1">
                <a:latin typeface="Abadi MT Condensed Light" panose="020B0306030101010103" pitchFamily="34" charset="77"/>
              </a:rPr>
              <a:t>arXiv</a:t>
            </a:r>
            <a:r>
              <a:rPr lang="en-US" sz="1600" dirty="0">
                <a:latin typeface="Abadi MT Condensed Light" panose="020B0306030101010103" pitchFamily="34" charset="77"/>
              </a:rPr>
              <a:t> preprint arXiv:1602.01137, 2016.</a:t>
            </a:r>
          </a:p>
        </p:txBody>
      </p:sp>
      <p:pic>
        <p:nvPicPr>
          <p:cNvPr id="6" name="Picture 5">
            <a:extLst>
              <a:ext uri="{FF2B5EF4-FFF2-40B4-BE49-F238E27FC236}">
                <a16:creationId xmlns:a16="http://schemas.microsoft.com/office/drawing/2014/main" id="{8A0E4E3C-1048-A747-B933-AFA7C991595A}"/>
              </a:ext>
            </a:extLst>
          </p:cNvPr>
          <p:cNvPicPr>
            <a:picLocks noChangeAspect="1"/>
          </p:cNvPicPr>
          <p:nvPr/>
        </p:nvPicPr>
        <p:blipFill>
          <a:blip r:embed="rId2"/>
          <a:stretch>
            <a:fillRect/>
          </a:stretch>
        </p:blipFill>
        <p:spPr>
          <a:xfrm>
            <a:off x="2731434" y="2855893"/>
            <a:ext cx="6729132" cy="2243044"/>
          </a:xfrm>
          <a:prstGeom prst="rect">
            <a:avLst/>
          </a:prstGeom>
        </p:spPr>
      </p:pic>
    </p:spTree>
    <p:extLst>
      <p:ext uri="{BB962C8B-B14F-4D97-AF65-F5344CB8AC3E}">
        <p14:creationId xmlns:p14="http://schemas.microsoft.com/office/powerpoint/2010/main" val="37801732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F1BB-0BCC-2D4E-B22C-182DA86A7F0E}"/>
              </a:ext>
            </a:extLst>
          </p:cNvPr>
          <p:cNvSpPr>
            <a:spLocks noGrp="1"/>
          </p:cNvSpPr>
          <p:nvPr>
            <p:ph type="title"/>
          </p:nvPr>
        </p:nvSpPr>
        <p:spPr/>
        <p:txBody>
          <a:bodyPr/>
          <a:lstStyle/>
          <a:p>
            <a:r>
              <a:rPr lang="en-US" dirty="0"/>
              <a:t>Dual Embedding Space Model</a:t>
            </a:r>
          </a:p>
        </p:txBody>
      </p:sp>
      <p:sp>
        <p:nvSpPr>
          <p:cNvPr id="3" name="Content Placeholder 2">
            <a:extLst>
              <a:ext uri="{FF2B5EF4-FFF2-40B4-BE49-F238E27FC236}">
                <a16:creationId xmlns:a16="http://schemas.microsoft.com/office/drawing/2014/main" id="{A4786A37-D9E2-3B4E-AB04-7D4D29BCFFAF}"/>
              </a:ext>
            </a:extLst>
          </p:cNvPr>
          <p:cNvSpPr>
            <a:spLocks noGrp="1"/>
          </p:cNvSpPr>
          <p:nvPr>
            <p:ph idx="1"/>
          </p:nvPr>
        </p:nvSpPr>
        <p:spPr/>
        <p:txBody>
          <a:bodyPr/>
          <a:lstStyle/>
          <a:p>
            <a:pPr marL="228600" indent="-228600" algn="r" defTabSz="914400" rtl="1" eaLnBrk="1" latinLnBrk="0" hangingPunct="1">
              <a:lnSpc>
                <a:spcPct val="90000"/>
              </a:lnSpc>
              <a:spcBef>
                <a:spcPts val="1000"/>
              </a:spcBef>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38E0469B-1BA8-914A-8B61-CDE4C487E365}"/>
              </a:ext>
            </a:extLst>
          </p:cNvPr>
          <p:cNvSpPr/>
          <p:nvPr/>
        </p:nvSpPr>
        <p:spPr>
          <a:xfrm>
            <a:off x="0" y="6165054"/>
            <a:ext cx="12192000" cy="584775"/>
          </a:xfrm>
          <a:prstGeom prst="rect">
            <a:avLst/>
          </a:prstGeom>
        </p:spPr>
        <p:txBody>
          <a:bodyPr wrap="square">
            <a:spAutoFit/>
          </a:bodyPr>
          <a:lstStyle/>
          <a:p>
            <a:pPr algn="ctr"/>
            <a:r>
              <a:rPr lang="en-US" sz="1600" dirty="0">
                <a:latin typeface="Abadi MT Condensed Light" panose="020B0306030101010103" pitchFamily="34" charset="77"/>
              </a:rPr>
              <a:t>Eric </a:t>
            </a:r>
            <a:r>
              <a:rPr lang="en-US" sz="1600" dirty="0" err="1">
                <a:latin typeface="Abadi MT Condensed Light" panose="020B0306030101010103" pitchFamily="34" charset="77"/>
              </a:rPr>
              <a:t>Nalisnick</a:t>
            </a:r>
            <a:r>
              <a:rPr lang="en-US" sz="1600" dirty="0">
                <a:latin typeface="Abadi MT Condensed Light" panose="020B0306030101010103" pitchFamily="34" charset="77"/>
              </a:rPr>
              <a:t>, Bhaskar Mitra, Nick </a:t>
            </a:r>
            <a:r>
              <a:rPr lang="en-US" sz="1600" dirty="0" err="1">
                <a:latin typeface="Abadi MT Condensed Light" panose="020B0306030101010103" pitchFamily="34" charset="77"/>
              </a:rPr>
              <a:t>Craswell</a:t>
            </a:r>
            <a:r>
              <a:rPr lang="en-US" sz="1600" dirty="0">
                <a:latin typeface="Abadi MT Condensed Light" panose="020B0306030101010103" pitchFamily="34" charset="77"/>
              </a:rPr>
              <a:t>, and Rich Caruana. Improving document ranking with dual word embeddings. In WWW, 2016</a:t>
            </a:r>
          </a:p>
          <a:p>
            <a:pPr algn="ctr"/>
            <a:r>
              <a:rPr lang="en-US" sz="1600" dirty="0">
                <a:latin typeface="Abadi MT Condensed Light" panose="020B0306030101010103" pitchFamily="34" charset="77"/>
              </a:rPr>
              <a:t>Bhaskar Mitra, Eric </a:t>
            </a:r>
            <a:r>
              <a:rPr lang="en-US" sz="1600" dirty="0" err="1">
                <a:latin typeface="Abadi MT Condensed Light" panose="020B0306030101010103" pitchFamily="34" charset="77"/>
              </a:rPr>
              <a:t>Nalisnick</a:t>
            </a:r>
            <a:r>
              <a:rPr lang="en-US" sz="1600" dirty="0">
                <a:latin typeface="Abadi MT Condensed Light" panose="020B0306030101010103" pitchFamily="34" charset="77"/>
              </a:rPr>
              <a:t>, Nick </a:t>
            </a:r>
            <a:r>
              <a:rPr lang="en-US" sz="1600" dirty="0" err="1">
                <a:latin typeface="Abadi MT Condensed Light" panose="020B0306030101010103" pitchFamily="34" charset="77"/>
              </a:rPr>
              <a:t>Craswell</a:t>
            </a:r>
            <a:r>
              <a:rPr lang="en-US" sz="1600" dirty="0">
                <a:latin typeface="Abadi MT Condensed Light" panose="020B0306030101010103" pitchFamily="34" charset="77"/>
              </a:rPr>
              <a:t>, and Rich Caruana. A dual embedding space model for document ranking. </a:t>
            </a:r>
            <a:r>
              <a:rPr lang="en-US" sz="1600" dirty="0" err="1">
                <a:latin typeface="Abadi MT Condensed Light" panose="020B0306030101010103" pitchFamily="34" charset="77"/>
              </a:rPr>
              <a:t>arXiv</a:t>
            </a:r>
            <a:r>
              <a:rPr lang="en-US" sz="1600" dirty="0">
                <a:latin typeface="Abadi MT Condensed Light" panose="020B0306030101010103" pitchFamily="34" charset="77"/>
              </a:rPr>
              <a:t> preprint arXiv:1602.01137, 2016.</a:t>
            </a:r>
          </a:p>
        </p:txBody>
      </p:sp>
      <p:pic>
        <p:nvPicPr>
          <p:cNvPr id="4" name="Picture 3">
            <a:extLst>
              <a:ext uri="{FF2B5EF4-FFF2-40B4-BE49-F238E27FC236}">
                <a16:creationId xmlns:a16="http://schemas.microsoft.com/office/drawing/2014/main" id="{F099601F-1D20-614A-9FD1-2CDA1BB15DF0}"/>
              </a:ext>
            </a:extLst>
          </p:cNvPr>
          <p:cNvPicPr>
            <a:picLocks noChangeAspect="1"/>
          </p:cNvPicPr>
          <p:nvPr/>
        </p:nvPicPr>
        <p:blipFill>
          <a:blip r:embed="rId2"/>
          <a:stretch>
            <a:fillRect/>
          </a:stretch>
        </p:blipFill>
        <p:spPr>
          <a:xfrm>
            <a:off x="266700" y="1829727"/>
            <a:ext cx="11658600" cy="2993309"/>
          </a:xfrm>
          <a:prstGeom prst="rect">
            <a:avLst/>
          </a:prstGeom>
        </p:spPr>
      </p:pic>
    </p:spTree>
    <p:extLst>
      <p:ext uri="{BB962C8B-B14F-4D97-AF65-F5344CB8AC3E}">
        <p14:creationId xmlns:p14="http://schemas.microsoft.com/office/powerpoint/2010/main" val="36047017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6276-EACA-B74E-BAEA-677863C1F2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03A486-265D-A84A-B6F3-34A58C80AED7}"/>
              </a:ext>
            </a:extLst>
          </p:cNvPr>
          <p:cNvSpPr>
            <a:spLocks noGrp="1"/>
          </p:cNvSpPr>
          <p:nvPr>
            <p:ph idx="1"/>
          </p:nvPr>
        </p:nvSpPr>
        <p:spPr/>
        <p:txBody>
          <a:bodyPr/>
          <a:lstStyle/>
          <a:p>
            <a:pPr marL="228600" indent="-228600" algn="r" defTabSz="914400" rtl="1" eaLnBrk="1" latinLnBrk="0" hangingPunct="1">
              <a:lnSpc>
                <a:spcPct val="90000"/>
              </a:lnSpc>
              <a:spcBef>
                <a:spcPts val="1000"/>
              </a:spcBef>
              <a:buFont typeface="Arial" panose="020B0604020202020204" pitchFamily="34" charset="0"/>
              <a:buChar char="•"/>
            </a:pPr>
            <a:endParaRPr lang="en-US" dirty="0"/>
          </a:p>
        </p:txBody>
      </p:sp>
      <p:sp>
        <p:nvSpPr>
          <p:cNvPr id="4" name="Rectangle 3">
            <a:extLst>
              <a:ext uri="{FF2B5EF4-FFF2-40B4-BE49-F238E27FC236}">
                <a16:creationId xmlns:a16="http://schemas.microsoft.com/office/drawing/2014/main" id="{7F6D9A16-474A-624F-9D6D-D3E045886B76}"/>
              </a:ext>
            </a:extLst>
          </p:cNvPr>
          <p:cNvSpPr/>
          <p:nvPr/>
        </p:nvSpPr>
        <p:spPr>
          <a:xfrm>
            <a:off x="0" y="3105835"/>
            <a:ext cx="12192000" cy="1200329"/>
          </a:xfrm>
          <a:prstGeom prst="rect">
            <a:avLst/>
          </a:prstGeom>
        </p:spPr>
        <p:txBody>
          <a:bodyPr wrap="square">
            <a:spAutoFit/>
          </a:bodyPr>
          <a:lstStyle/>
          <a:p>
            <a:pPr algn="ctr"/>
            <a:r>
              <a:rPr lang="en-US" sz="2400" b="1" dirty="0">
                <a:latin typeface="Abadi MT Condensed Light" panose="020B0306030101010103" pitchFamily="34" charset="77"/>
              </a:rPr>
              <a:t>IN+OUT Embeddings for 2.7M words trained on 600M+ Bing queries</a:t>
            </a:r>
            <a:endParaRPr lang="he-IL" sz="2400" b="1" dirty="0">
              <a:latin typeface="Abadi MT Condensed Light" panose="020B0306030101010103" pitchFamily="34" charset="77"/>
            </a:endParaRPr>
          </a:p>
          <a:p>
            <a:pPr algn="ctr"/>
            <a:r>
              <a:rPr lang="en-US" sz="2400" b="1" dirty="0">
                <a:latin typeface="Abadi MT Condensed Light" panose="020B0306030101010103" pitchFamily="34" charset="77"/>
                <a:hlinkClick r:id="rId2"/>
              </a:rPr>
              <a:t>https://msropendata.com/datasets/30a504b0-cff2-4d4a-864f-3bc9a66f9d7e</a:t>
            </a:r>
            <a:endParaRPr lang="he-IL" sz="2400" b="1" dirty="0">
              <a:latin typeface="Abadi MT Condensed Light" panose="020B0306030101010103" pitchFamily="34" charset="77"/>
            </a:endParaRPr>
          </a:p>
          <a:p>
            <a:pPr algn="ctr"/>
            <a:endParaRPr lang="en-US" sz="2400" b="1" dirty="0">
              <a:latin typeface="Abadi MT Condensed Light" panose="020B0306030101010103" pitchFamily="34" charset="77"/>
            </a:endParaRPr>
          </a:p>
        </p:txBody>
      </p:sp>
    </p:spTree>
    <p:extLst>
      <p:ext uri="{BB962C8B-B14F-4D97-AF65-F5344CB8AC3E}">
        <p14:creationId xmlns:p14="http://schemas.microsoft.com/office/powerpoint/2010/main" val="1832427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78846-E6F0-2742-A08A-FDA32D506AAA}"/>
              </a:ext>
            </a:extLst>
          </p:cNvPr>
          <p:cNvSpPr>
            <a:spLocks noGrp="1"/>
          </p:cNvSpPr>
          <p:nvPr>
            <p:ph type="title"/>
          </p:nvPr>
        </p:nvSpPr>
        <p:spPr/>
        <p:txBody>
          <a:bodyPr/>
          <a:lstStyle/>
          <a:p>
            <a:pPr algn="l" defTabSz="914400" rtl="1" eaLnBrk="1" latinLnBrk="0" hangingPunct="1">
              <a:lnSpc>
                <a:spcPct val="90000"/>
              </a:lnSpc>
              <a:spcBef>
                <a:spcPct val="0"/>
              </a:spcBef>
              <a:buNone/>
            </a:pPr>
            <a:r>
              <a:rPr lang="en-US" dirty="0"/>
              <a:t>Relevance-based Word Embeddings</a:t>
            </a:r>
          </a:p>
        </p:txBody>
      </p:sp>
      <p:sp>
        <p:nvSpPr>
          <p:cNvPr id="3" name="Content Placeholder 2">
            <a:extLst>
              <a:ext uri="{FF2B5EF4-FFF2-40B4-BE49-F238E27FC236}">
                <a16:creationId xmlns:a16="http://schemas.microsoft.com/office/drawing/2014/main" id="{FAC0062E-6FAF-DA47-824A-EF2A0F4F4271}"/>
              </a:ext>
            </a:extLst>
          </p:cNvPr>
          <p:cNvSpPr>
            <a:spLocks noGrp="1"/>
          </p:cNvSpPr>
          <p:nvPr>
            <p:ph idx="1"/>
          </p:nvPr>
        </p:nvSpPr>
        <p:spPr>
          <a:xfrm>
            <a:off x="838200" y="1825625"/>
            <a:ext cx="6100482" cy="4351338"/>
          </a:xfrm>
        </p:spPr>
        <p:txBody>
          <a:bodyPr/>
          <a:lstStyle/>
          <a:p>
            <a:r>
              <a:rPr lang="en-US" dirty="0"/>
              <a:t>Goal: learn a word embedding that directly models a topical notion of similarity</a:t>
            </a:r>
          </a:p>
          <a:p>
            <a:r>
              <a:rPr lang="en-US" dirty="0"/>
              <a:t>Given query q, predict term t sampled from a smoothed language model (estimated using PRF) for the query</a:t>
            </a:r>
          </a:p>
        </p:txBody>
      </p:sp>
      <p:sp>
        <p:nvSpPr>
          <p:cNvPr id="4" name="Rectangle 3">
            <a:extLst>
              <a:ext uri="{FF2B5EF4-FFF2-40B4-BE49-F238E27FC236}">
                <a16:creationId xmlns:a16="http://schemas.microsoft.com/office/drawing/2014/main" id="{5EA16100-1FA7-8F44-8E23-C51A1496EB34}"/>
              </a:ext>
            </a:extLst>
          </p:cNvPr>
          <p:cNvSpPr/>
          <p:nvPr/>
        </p:nvSpPr>
        <p:spPr>
          <a:xfrm>
            <a:off x="0" y="6169709"/>
            <a:ext cx="12192000" cy="369332"/>
          </a:xfrm>
          <a:prstGeom prst="rect">
            <a:avLst/>
          </a:prstGeom>
        </p:spPr>
        <p:txBody>
          <a:bodyPr wrap="square">
            <a:spAutoFit/>
          </a:bodyPr>
          <a:lstStyle/>
          <a:p>
            <a:pPr algn="ctr"/>
            <a:r>
              <a:rPr lang="en-US" dirty="0">
                <a:latin typeface="Abadi MT Condensed Light" panose="020B0306030101010103" pitchFamily="34" charset="77"/>
              </a:rPr>
              <a:t>Hamed Zamani and W. Bruce Croft. Relevance-based word embedding. In SIGIR, 2017.</a:t>
            </a:r>
          </a:p>
        </p:txBody>
      </p:sp>
      <p:pic>
        <p:nvPicPr>
          <p:cNvPr id="5" name="Picture 4">
            <a:extLst>
              <a:ext uri="{FF2B5EF4-FFF2-40B4-BE49-F238E27FC236}">
                <a16:creationId xmlns:a16="http://schemas.microsoft.com/office/drawing/2014/main" id="{5C2E2D40-8867-0D4C-8539-7DD583C8EA1F}"/>
              </a:ext>
            </a:extLst>
          </p:cNvPr>
          <p:cNvPicPr>
            <a:picLocks noChangeAspect="1"/>
          </p:cNvPicPr>
          <p:nvPr/>
        </p:nvPicPr>
        <p:blipFill>
          <a:blip r:embed="rId2"/>
          <a:stretch>
            <a:fillRect/>
          </a:stretch>
        </p:blipFill>
        <p:spPr>
          <a:xfrm>
            <a:off x="8158881" y="817306"/>
            <a:ext cx="3747025" cy="5223388"/>
          </a:xfrm>
          <a:prstGeom prst="rect">
            <a:avLst/>
          </a:prstGeom>
        </p:spPr>
      </p:pic>
    </p:spTree>
    <p:extLst>
      <p:ext uri="{BB962C8B-B14F-4D97-AF65-F5344CB8AC3E}">
        <p14:creationId xmlns:p14="http://schemas.microsoft.com/office/powerpoint/2010/main" val="38376652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78846-E6F0-2742-A08A-FDA32D506AAA}"/>
              </a:ext>
            </a:extLst>
          </p:cNvPr>
          <p:cNvSpPr>
            <a:spLocks noGrp="1"/>
          </p:cNvSpPr>
          <p:nvPr>
            <p:ph type="title"/>
          </p:nvPr>
        </p:nvSpPr>
        <p:spPr/>
        <p:txBody>
          <a:bodyPr/>
          <a:lstStyle/>
          <a:p>
            <a:pPr algn="l" defTabSz="914400" rtl="1" eaLnBrk="1" latinLnBrk="0" hangingPunct="1">
              <a:lnSpc>
                <a:spcPct val="90000"/>
              </a:lnSpc>
              <a:spcBef>
                <a:spcPct val="0"/>
              </a:spcBef>
              <a:buNone/>
            </a:pPr>
            <a:r>
              <a:rPr lang="en-US" dirty="0"/>
              <a:t>A Tale of 2 Queries</a:t>
            </a:r>
          </a:p>
        </p:txBody>
      </p:sp>
      <p:sp>
        <p:nvSpPr>
          <p:cNvPr id="3" name="Content Placeholder 2">
            <a:extLst>
              <a:ext uri="{FF2B5EF4-FFF2-40B4-BE49-F238E27FC236}">
                <a16:creationId xmlns:a16="http://schemas.microsoft.com/office/drawing/2014/main" id="{FAC0062E-6FAF-DA47-824A-EF2A0F4F4271}"/>
              </a:ext>
            </a:extLst>
          </p:cNvPr>
          <p:cNvSpPr>
            <a:spLocks noGrp="1"/>
          </p:cNvSpPr>
          <p:nvPr>
            <p:ph idx="1"/>
          </p:nvPr>
        </p:nvSpPr>
        <p:spPr>
          <a:xfrm>
            <a:off x="838200" y="1825625"/>
            <a:ext cx="5132294" cy="4351338"/>
          </a:xfrm>
        </p:spPr>
        <p:txBody>
          <a:bodyPr/>
          <a:lstStyle/>
          <a:p>
            <a:pPr marL="0" indent="0" algn="ctr">
              <a:buNone/>
            </a:pPr>
            <a:r>
              <a:rPr lang="en-US" dirty="0"/>
              <a:t>“PEKAROVIC LAND COMPANY”</a:t>
            </a:r>
          </a:p>
          <a:p>
            <a:pPr marL="0" indent="0" algn="ctr">
              <a:buNone/>
            </a:pPr>
            <a:endParaRPr lang="en-US" dirty="0"/>
          </a:p>
          <a:p>
            <a:r>
              <a:rPr lang="en-US" dirty="0"/>
              <a:t>Hard to learn good representation for the rare term </a:t>
            </a:r>
            <a:r>
              <a:rPr lang="en-US" dirty="0" err="1"/>
              <a:t>pekarovic</a:t>
            </a:r>
            <a:endParaRPr lang="en-US" dirty="0"/>
          </a:p>
          <a:p>
            <a:r>
              <a:rPr lang="en-US" dirty="0"/>
              <a:t>But easy to estimate relevance based on count of exact term matches of </a:t>
            </a:r>
            <a:r>
              <a:rPr lang="en-US" dirty="0" err="1"/>
              <a:t>pekarovic</a:t>
            </a:r>
            <a:r>
              <a:rPr lang="en-US" dirty="0"/>
              <a:t> in the document</a:t>
            </a:r>
          </a:p>
        </p:txBody>
      </p:sp>
      <p:sp>
        <p:nvSpPr>
          <p:cNvPr id="6" name="Content Placeholder 2">
            <a:extLst>
              <a:ext uri="{FF2B5EF4-FFF2-40B4-BE49-F238E27FC236}">
                <a16:creationId xmlns:a16="http://schemas.microsoft.com/office/drawing/2014/main" id="{E76D6C77-9B3A-0742-A415-FD3ABBE757ED}"/>
              </a:ext>
            </a:extLst>
          </p:cNvPr>
          <p:cNvSpPr txBox="1">
            <a:spLocks/>
          </p:cNvSpPr>
          <p:nvPr/>
        </p:nvSpPr>
        <p:spPr>
          <a:xfrm>
            <a:off x="6096000" y="1826932"/>
            <a:ext cx="513229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MT Condensed Light" panose="020B03060301010101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MT Condensed Light" panose="020B03060301010101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MT Condensed Light" panose="020B03060301010101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MT Condensed Light" panose="020B03060301010101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MT Condensed Light" panose="020B03060301010101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“WHAT CHANNEL ARE THE SEAHAWKS ON TODAY” </a:t>
            </a:r>
          </a:p>
          <a:p>
            <a:pPr marL="0" indent="0" algn="ctr">
              <a:buNone/>
            </a:pPr>
            <a:endParaRPr lang="en-US" dirty="0"/>
          </a:p>
          <a:p>
            <a:r>
              <a:rPr lang="en-US" dirty="0"/>
              <a:t>Target document likely contains ESPN or sky sports instead of channel </a:t>
            </a:r>
          </a:p>
          <a:p>
            <a:r>
              <a:rPr lang="en-US" dirty="0"/>
              <a:t>The terms ESPN and channel can be compared in a term embedding space</a:t>
            </a:r>
          </a:p>
        </p:txBody>
      </p:sp>
      <p:sp>
        <p:nvSpPr>
          <p:cNvPr id="7" name="Rectangle 6">
            <a:extLst>
              <a:ext uri="{FF2B5EF4-FFF2-40B4-BE49-F238E27FC236}">
                <a16:creationId xmlns:a16="http://schemas.microsoft.com/office/drawing/2014/main" id="{B90C1FEC-F67B-6E4D-9893-D6AA39904873}"/>
              </a:ext>
            </a:extLst>
          </p:cNvPr>
          <p:cNvSpPr/>
          <p:nvPr/>
        </p:nvSpPr>
        <p:spPr>
          <a:xfrm>
            <a:off x="1831042" y="5170588"/>
            <a:ext cx="8529916" cy="1200329"/>
          </a:xfrm>
          <a:prstGeom prst="rect">
            <a:avLst/>
          </a:prstGeom>
          <a:solidFill>
            <a:schemeClr val="bg2">
              <a:lumMod val="90000"/>
            </a:schemeClr>
          </a:solidFill>
        </p:spPr>
        <p:txBody>
          <a:bodyPr wrap="square">
            <a:spAutoFit/>
          </a:bodyPr>
          <a:lstStyle/>
          <a:p>
            <a:r>
              <a:rPr lang="en-US" sz="2400" dirty="0">
                <a:latin typeface="Abadi MT Condensed Light" panose="020B0306030101010103" pitchFamily="34" charset="77"/>
              </a:rPr>
              <a:t>Matching in the term space is necessary to handle rare terms. Matching in the latent embedding space can provide additional evidence of relevance. Best performance is often achieved by combining matching in both vector spaces.</a:t>
            </a:r>
          </a:p>
        </p:txBody>
      </p:sp>
    </p:spTree>
    <p:extLst>
      <p:ext uri="{BB962C8B-B14F-4D97-AF65-F5344CB8AC3E}">
        <p14:creationId xmlns:p14="http://schemas.microsoft.com/office/powerpoint/2010/main" val="12895919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D3A68-C826-2847-BBB7-1F870696AAB6}"/>
              </a:ext>
            </a:extLst>
          </p:cNvPr>
          <p:cNvSpPr>
            <a:spLocks noGrp="1"/>
          </p:cNvSpPr>
          <p:nvPr>
            <p:ph type="title"/>
          </p:nvPr>
        </p:nvSpPr>
        <p:spPr/>
        <p:txBody>
          <a:bodyPr/>
          <a:lstStyle/>
          <a:p>
            <a:r>
              <a:rPr lang="en-US" dirty="0"/>
              <a:t>Incorporating Term Embedding for Matching</a:t>
            </a:r>
          </a:p>
        </p:txBody>
      </p:sp>
      <p:sp>
        <p:nvSpPr>
          <p:cNvPr id="3" name="Content Placeholder 2">
            <a:extLst>
              <a:ext uri="{FF2B5EF4-FFF2-40B4-BE49-F238E27FC236}">
                <a16:creationId xmlns:a16="http://schemas.microsoft.com/office/drawing/2014/main" id="{0D1A47B4-2A8A-AC46-8DB7-EB1C70CD61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C3D351D-DDA0-1441-9916-8717AFDE3B4D}"/>
              </a:ext>
            </a:extLst>
          </p:cNvPr>
          <p:cNvPicPr>
            <a:picLocks noChangeAspect="1"/>
          </p:cNvPicPr>
          <p:nvPr/>
        </p:nvPicPr>
        <p:blipFill>
          <a:blip r:embed="rId3"/>
          <a:stretch>
            <a:fillRect/>
          </a:stretch>
        </p:blipFill>
        <p:spPr>
          <a:xfrm>
            <a:off x="1501593" y="1400821"/>
            <a:ext cx="3832412" cy="4199242"/>
          </a:xfrm>
          <a:prstGeom prst="rect">
            <a:avLst/>
          </a:prstGeom>
        </p:spPr>
      </p:pic>
      <p:pic>
        <p:nvPicPr>
          <p:cNvPr id="5" name="Picture 4">
            <a:extLst>
              <a:ext uri="{FF2B5EF4-FFF2-40B4-BE49-F238E27FC236}">
                <a16:creationId xmlns:a16="http://schemas.microsoft.com/office/drawing/2014/main" id="{39A78283-195A-904B-B8E2-9B52D8168E1F}"/>
              </a:ext>
            </a:extLst>
          </p:cNvPr>
          <p:cNvPicPr>
            <a:picLocks noChangeAspect="1"/>
          </p:cNvPicPr>
          <p:nvPr/>
        </p:nvPicPr>
        <p:blipFill>
          <a:blip r:embed="rId4"/>
          <a:stretch>
            <a:fillRect/>
          </a:stretch>
        </p:blipFill>
        <p:spPr>
          <a:xfrm>
            <a:off x="6858002" y="1360480"/>
            <a:ext cx="3832412" cy="4137040"/>
          </a:xfrm>
          <a:prstGeom prst="rect">
            <a:avLst/>
          </a:prstGeom>
        </p:spPr>
      </p:pic>
      <p:sp>
        <p:nvSpPr>
          <p:cNvPr id="6" name="TextBox 5">
            <a:extLst>
              <a:ext uri="{FF2B5EF4-FFF2-40B4-BE49-F238E27FC236}">
                <a16:creationId xmlns:a16="http://schemas.microsoft.com/office/drawing/2014/main" id="{EE5A8B2B-A36E-1B4F-8946-73780E552B4E}"/>
              </a:ext>
            </a:extLst>
          </p:cNvPr>
          <p:cNvSpPr txBox="1"/>
          <p:nvPr/>
        </p:nvSpPr>
        <p:spPr>
          <a:xfrm>
            <a:off x="1501593" y="5600063"/>
            <a:ext cx="3832412" cy="646331"/>
          </a:xfrm>
          <a:prstGeom prst="rect">
            <a:avLst/>
          </a:prstGeom>
          <a:noFill/>
        </p:spPr>
        <p:txBody>
          <a:bodyPr wrap="square" rtlCol="0">
            <a:spAutoFit/>
          </a:bodyPr>
          <a:lstStyle/>
          <a:p>
            <a:pPr algn="ctr"/>
            <a:r>
              <a:rPr lang="en-US" dirty="0">
                <a:latin typeface="Abadi MT Condensed Light" panose="020B0306030101010103" pitchFamily="34" charset="77"/>
              </a:rPr>
              <a:t>(1) Compare query and document directly in the embedding space</a:t>
            </a:r>
          </a:p>
        </p:txBody>
      </p:sp>
      <p:sp>
        <p:nvSpPr>
          <p:cNvPr id="7" name="TextBox 6">
            <a:extLst>
              <a:ext uri="{FF2B5EF4-FFF2-40B4-BE49-F238E27FC236}">
                <a16:creationId xmlns:a16="http://schemas.microsoft.com/office/drawing/2014/main" id="{D559081A-A74A-D74E-A33D-E6F48F4B9ADF}"/>
              </a:ext>
            </a:extLst>
          </p:cNvPr>
          <p:cNvSpPr txBox="1"/>
          <p:nvPr/>
        </p:nvSpPr>
        <p:spPr>
          <a:xfrm>
            <a:off x="6858002" y="5600063"/>
            <a:ext cx="3832412" cy="646331"/>
          </a:xfrm>
          <a:prstGeom prst="rect">
            <a:avLst/>
          </a:prstGeom>
          <a:noFill/>
        </p:spPr>
        <p:txBody>
          <a:bodyPr wrap="square" rtlCol="0">
            <a:spAutoFit/>
          </a:bodyPr>
          <a:lstStyle/>
          <a:p>
            <a:pPr algn="ctr"/>
            <a:r>
              <a:rPr lang="en-US" dirty="0">
                <a:latin typeface="Abadi MT Condensed Light" panose="020B0306030101010103" pitchFamily="34" charset="77"/>
              </a:rPr>
              <a:t>(2) Use embeddings to generate suitable query expansions</a:t>
            </a:r>
          </a:p>
        </p:txBody>
      </p:sp>
      <p:sp>
        <p:nvSpPr>
          <p:cNvPr id="8" name="Rectangle 7">
            <a:extLst>
              <a:ext uri="{FF2B5EF4-FFF2-40B4-BE49-F238E27FC236}">
                <a16:creationId xmlns:a16="http://schemas.microsoft.com/office/drawing/2014/main" id="{284E355C-832D-584E-AD0B-09B7C1719F5D}"/>
              </a:ext>
            </a:extLst>
          </p:cNvPr>
          <p:cNvSpPr/>
          <p:nvPr/>
        </p:nvSpPr>
        <p:spPr>
          <a:xfrm>
            <a:off x="6761634" y="1439108"/>
            <a:ext cx="4025148" cy="5053767"/>
          </a:xfrm>
          <a:prstGeom prst="rect">
            <a:avLst/>
          </a:prstGeom>
          <a:noFill/>
          <a:ln w="571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11574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78846-E6F0-2742-A08A-FDA32D506AAA}"/>
              </a:ext>
            </a:extLst>
          </p:cNvPr>
          <p:cNvSpPr>
            <a:spLocks noGrp="1"/>
          </p:cNvSpPr>
          <p:nvPr>
            <p:ph type="title"/>
          </p:nvPr>
        </p:nvSpPr>
        <p:spPr/>
        <p:txBody>
          <a:bodyPr/>
          <a:lstStyle/>
          <a:p>
            <a:pPr algn="l" defTabSz="914400" rtl="1" eaLnBrk="1" latinLnBrk="0" hangingPunct="1">
              <a:lnSpc>
                <a:spcPct val="90000"/>
              </a:lnSpc>
              <a:spcBef>
                <a:spcPct val="0"/>
              </a:spcBef>
              <a:buNone/>
            </a:pPr>
            <a:r>
              <a:rPr lang="en-US" dirty="0"/>
              <a:t>Query Expansion Using Term Embeddings</a:t>
            </a:r>
          </a:p>
        </p:txBody>
      </p:sp>
      <p:sp>
        <p:nvSpPr>
          <p:cNvPr id="3" name="Content Placeholder 2">
            <a:extLst>
              <a:ext uri="{FF2B5EF4-FFF2-40B4-BE49-F238E27FC236}">
                <a16:creationId xmlns:a16="http://schemas.microsoft.com/office/drawing/2014/main" id="{FAC0062E-6FAF-DA47-824A-EF2A0F4F4271}"/>
              </a:ext>
            </a:extLst>
          </p:cNvPr>
          <p:cNvSpPr>
            <a:spLocks noGrp="1"/>
          </p:cNvSpPr>
          <p:nvPr>
            <p:ph idx="1"/>
          </p:nvPr>
        </p:nvSpPr>
        <p:spPr>
          <a:xfrm>
            <a:off x="838200" y="1825625"/>
            <a:ext cx="6100482" cy="4351338"/>
          </a:xfrm>
        </p:spPr>
        <p:txBody>
          <a:bodyPr/>
          <a:lstStyle/>
          <a:p>
            <a:r>
              <a:rPr lang="en-US" dirty="0"/>
              <a:t>Goal: Find good expansion terms based on nearness in the embedding space</a:t>
            </a:r>
          </a:p>
          <a:p>
            <a:endParaRPr lang="en-US" dirty="0"/>
          </a:p>
          <a:p>
            <a:pPr marL="0" indent="0">
              <a:buNone/>
            </a:pPr>
            <a:endParaRPr lang="en-US" dirty="0"/>
          </a:p>
          <a:p>
            <a:pPr marL="0" indent="0">
              <a:buNone/>
            </a:pPr>
            <a:endParaRPr lang="en-US" dirty="0"/>
          </a:p>
          <a:p>
            <a:r>
              <a:rPr lang="en-US" dirty="0"/>
              <a:t>Better retrieval performance when combined with pseudo-relevance feedback (PRF) [Zamani and Croft, 2016] and if we learn query specific term embeddings [Diaz et al., 2016]</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96470DF8-507D-6D4B-9ACC-DF0AD8B7C08D}"/>
              </a:ext>
            </a:extLst>
          </p:cNvPr>
          <p:cNvPicPr>
            <a:picLocks noChangeAspect="1"/>
          </p:cNvPicPr>
          <p:nvPr/>
        </p:nvPicPr>
        <p:blipFill>
          <a:blip r:embed="rId2"/>
          <a:stretch>
            <a:fillRect/>
          </a:stretch>
        </p:blipFill>
        <p:spPr>
          <a:xfrm>
            <a:off x="1257474" y="2918035"/>
            <a:ext cx="4838526" cy="1021930"/>
          </a:xfrm>
          <a:prstGeom prst="rect">
            <a:avLst/>
          </a:prstGeom>
        </p:spPr>
      </p:pic>
      <p:pic>
        <p:nvPicPr>
          <p:cNvPr id="7" name="Picture 6">
            <a:extLst>
              <a:ext uri="{FF2B5EF4-FFF2-40B4-BE49-F238E27FC236}">
                <a16:creationId xmlns:a16="http://schemas.microsoft.com/office/drawing/2014/main" id="{84967426-D147-7240-B6E4-2D170EDF8D46}"/>
              </a:ext>
            </a:extLst>
          </p:cNvPr>
          <p:cNvPicPr>
            <a:picLocks noChangeAspect="1"/>
          </p:cNvPicPr>
          <p:nvPr/>
        </p:nvPicPr>
        <p:blipFill>
          <a:blip r:embed="rId3"/>
          <a:stretch>
            <a:fillRect/>
          </a:stretch>
        </p:blipFill>
        <p:spPr>
          <a:xfrm>
            <a:off x="7521388" y="1360480"/>
            <a:ext cx="3832412" cy="4137040"/>
          </a:xfrm>
          <a:prstGeom prst="rect">
            <a:avLst/>
          </a:prstGeom>
        </p:spPr>
      </p:pic>
      <p:sp>
        <p:nvSpPr>
          <p:cNvPr id="8" name="TextBox 7">
            <a:extLst>
              <a:ext uri="{FF2B5EF4-FFF2-40B4-BE49-F238E27FC236}">
                <a16:creationId xmlns:a16="http://schemas.microsoft.com/office/drawing/2014/main" id="{12770730-FBA5-C648-A9DA-5C22E81915E6}"/>
              </a:ext>
            </a:extLst>
          </p:cNvPr>
          <p:cNvSpPr txBox="1"/>
          <p:nvPr/>
        </p:nvSpPr>
        <p:spPr>
          <a:xfrm>
            <a:off x="7521388" y="5600063"/>
            <a:ext cx="3832412" cy="646331"/>
          </a:xfrm>
          <a:prstGeom prst="rect">
            <a:avLst/>
          </a:prstGeom>
          <a:noFill/>
        </p:spPr>
        <p:txBody>
          <a:bodyPr wrap="square" rtlCol="0">
            <a:spAutoFit/>
          </a:bodyPr>
          <a:lstStyle/>
          <a:p>
            <a:pPr algn="ctr"/>
            <a:r>
              <a:rPr lang="en-US" dirty="0">
                <a:latin typeface="Abadi MT Condensed Light" panose="020B0306030101010103" pitchFamily="34" charset="77"/>
              </a:rPr>
              <a:t>(2) Use embeddings to generate suitable query expansions</a:t>
            </a:r>
          </a:p>
        </p:txBody>
      </p:sp>
    </p:spTree>
    <p:extLst>
      <p:ext uri="{BB962C8B-B14F-4D97-AF65-F5344CB8AC3E}">
        <p14:creationId xmlns:p14="http://schemas.microsoft.com/office/powerpoint/2010/main" val="1909989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DB980-D6F3-184E-A339-F43128D75D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3F5ECA-1B8F-B34C-B2F1-3BC308288785}"/>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6DE19E6F-D822-D243-A5B0-0DB7F2E86259}"/>
              </a:ext>
            </a:extLst>
          </p:cNvPr>
          <p:cNvSpPr/>
          <p:nvPr/>
        </p:nvSpPr>
        <p:spPr>
          <a:xfrm>
            <a:off x="5600571" y="1825625"/>
            <a:ext cx="5130181" cy="954107"/>
          </a:xfrm>
          <a:prstGeom prst="rect">
            <a:avLst/>
          </a:prstGeom>
        </p:spPr>
        <p:txBody>
          <a:bodyPr wrap="square">
            <a:spAutoFit/>
          </a:bodyPr>
          <a:lstStyle/>
          <a:p>
            <a:pPr algn="ctr"/>
            <a:r>
              <a:rPr lang="en-US" sz="2800" b="1" i="1" dirty="0"/>
              <a:t>“Word2vec is the sriracha sauce of deep learning! “</a:t>
            </a:r>
          </a:p>
        </p:txBody>
      </p:sp>
      <p:sp>
        <p:nvSpPr>
          <p:cNvPr id="5" name="Rectangle 4">
            <a:extLst>
              <a:ext uri="{FF2B5EF4-FFF2-40B4-BE49-F238E27FC236}">
                <a16:creationId xmlns:a16="http://schemas.microsoft.com/office/drawing/2014/main" id="{855FE154-034C-5B40-B009-511265275DC7}"/>
              </a:ext>
            </a:extLst>
          </p:cNvPr>
          <p:cNvSpPr/>
          <p:nvPr/>
        </p:nvSpPr>
        <p:spPr>
          <a:xfrm>
            <a:off x="1706009" y="3609305"/>
            <a:ext cx="2621230" cy="369332"/>
          </a:xfrm>
          <a:prstGeom prst="rect">
            <a:avLst/>
          </a:prstGeom>
        </p:spPr>
        <p:txBody>
          <a:bodyPr wrap="none">
            <a:spAutoFit/>
          </a:bodyPr>
          <a:lstStyle/>
          <a:p>
            <a:r>
              <a:rPr lang="en-US" b="0" i="0" dirty="0">
                <a:effectLst/>
                <a:latin typeface="arial" panose="020B0604020202020204" pitchFamily="34" charset="0"/>
              </a:rPr>
              <a:t>Christopher D. Manning</a:t>
            </a:r>
            <a:endParaRPr lang="en-US" dirty="0"/>
          </a:p>
        </p:txBody>
      </p:sp>
      <p:pic>
        <p:nvPicPr>
          <p:cNvPr id="6" name="Picture 5">
            <a:extLst>
              <a:ext uri="{FF2B5EF4-FFF2-40B4-BE49-F238E27FC236}">
                <a16:creationId xmlns:a16="http://schemas.microsoft.com/office/drawing/2014/main" id="{5D2FD9D4-2A5B-3E4D-AFD2-91F0071E2749}"/>
              </a:ext>
            </a:extLst>
          </p:cNvPr>
          <p:cNvPicPr>
            <a:picLocks noChangeAspect="1"/>
          </p:cNvPicPr>
          <p:nvPr/>
        </p:nvPicPr>
        <p:blipFill>
          <a:blip r:embed="rId2"/>
          <a:stretch>
            <a:fillRect/>
          </a:stretch>
        </p:blipFill>
        <p:spPr>
          <a:xfrm>
            <a:off x="1789695" y="1057003"/>
            <a:ext cx="2521176" cy="2552302"/>
          </a:xfrm>
          <a:prstGeom prst="rect">
            <a:avLst/>
          </a:prstGeom>
        </p:spPr>
      </p:pic>
      <p:pic>
        <p:nvPicPr>
          <p:cNvPr id="7" name="Picture 6">
            <a:extLst>
              <a:ext uri="{FF2B5EF4-FFF2-40B4-BE49-F238E27FC236}">
                <a16:creationId xmlns:a16="http://schemas.microsoft.com/office/drawing/2014/main" id="{AE950439-DEBF-EE41-9A72-A8C5CA8EAF0D}"/>
              </a:ext>
            </a:extLst>
          </p:cNvPr>
          <p:cNvPicPr>
            <a:picLocks noChangeAspect="1"/>
          </p:cNvPicPr>
          <p:nvPr/>
        </p:nvPicPr>
        <p:blipFill>
          <a:blip r:embed="rId3"/>
          <a:stretch>
            <a:fillRect/>
          </a:stretch>
        </p:blipFill>
        <p:spPr>
          <a:xfrm>
            <a:off x="5262365" y="2825097"/>
            <a:ext cx="6492605" cy="3482788"/>
          </a:xfrm>
          <a:prstGeom prst="rect">
            <a:avLst/>
          </a:prstGeom>
        </p:spPr>
      </p:pic>
      <p:pic>
        <p:nvPicPr>
          <p:cNvPr id="8" name="Picture 7">
            <a:extLst>
              <a:ext uri="{FF2B5EF4-FFF2-40B4-BE49-F238E27FC236}">
                <a16:creationId xmlns:a16="http://schemas.microsoft.com/office/drawing/2014/main" id="{F8DAF945-B102-5F44-8B41-46E5FAFEFF0A}"/>
              </a:ext>
            </a:extLst>
          </p:cNvPr>
          <p:cNvPicPr>
            <a:picLocks noChangeAspect="1"/>
          </p:cNvPicPr>
          <p:nvPr/>
        </p:nvPicPr>
        <p:blipFill>
          <a:blip r:embed="rId4"/>
          <a:stretch>
            <a:fillRect/>
          </a:stretch>
        </p:blipFill>
        <p:spPr>
          <a:xfrm>
            <a:off x="437030" y="4050143"/>
            <a:ext cx="4832591" cy="2442732"/>
          </a:xfrm>
          <a:prstGeom prst="rect">
            <a:avLst/>
          </a:prstGeom>
        </p:spPr>
      </p:pic>
    </p:spTree>
    <p:extLst>
      <p:ext uri="{BB962C8B-B14F-4D97-AF65-F5344CB8AC3E}">
        <p14:creationId xmlns:p14="http://schemas.microsoft.com/office/powerpoint/2010/main" val="1746773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6911D-5FF5-2E4F-94C8-0A3FE9B3E5A7}"/>
              </a:ext>
            </a:extLst>
          </p:cNvPr>
          <p:cNvSpPr>
            <a:spLocks noGrp="1"/>
          </p:cNvSpPr>
          <p:nvPr>
            <p:ph type="title"/>
          </p:nvPr>
        </p:nvSpPr>
        <p:spPr>
          <a:xfrm>
            <a:off x="838200" y="365125"/>
            <a:ext cx="10515600" cy="1325563"/>
          </a:xfrm>
        </p:spPr>
        <p:txBody>
          <a:bodyPr/>
          <a:lstStyle/>
          <a:p>
            <a:r>
              <a:rPr lang="en-US" dirty="0"/>
              <a:t>Example of an IR Task</a:t>
            </a:r>
          </a:p>
        </p:txBody>
      </p:sp>
      <p:pic>
        <p:nvPicPr>
          <p:cNvPr id="9" name="Content Placeholder 8">
            <a:extLst>
              <a:ext uri="{FF2B5EF4-FFF2-40B4-BE49-F238E27FC236}">
                <a16:creationId xmlns:a16="http://schemas.microsoft.com/office/drawing/2014/main" id="{8F8FA505-F0C8-BC42-936B-D3F500C2B918}"/>
              </a:ext>
            </a:extLst>
          </p:cNvPr>
          <p:cNvPicPr>
            <a:picLocks noGrp="1" noChangeAspect="1"/>
          </p:cNvPicPr>
          <p:nvPr>
            <p:ph idx="1"/>
          </p:nvPr>
        </p:nvPicPr>
        <p:blipFill>
          <a:blip r:embed="rId2"/>
          <a:stretch>
            <a:fillRect/>
          </a:stretch>
        </p:blipFill>
        <p:spPr>
          <a:xfrm>
            <a:off x="9091430" y="2905189"/>
            <a:ext cx="2734257" cy="1413298"/>
          </a:xfrm>
        </p:spPr>
      </p:pic>
      <p:pic>
        <p:nvPicPr>
          <p:cNvPr id="4" name="Picture 3">
            <a:extLst>
              <a:ext uri="{FF2B5EF4-FFF2-40B4-BE49-F238E27FC236}">
                <a16:creationId xmlns:a16="http://schemas.microsoft.com/office/drawing/2014/main" id="{CA0D8647-ABE8-0146-B3EA-B96D7B31DB20}"/>
              </a:ext>
            </a:extLst>
          </p:cNvPr>
          <p:cNvPicPr>
            <a:picLocks noChangeAspect="1"/>
          </p:cNvPicPr>
          <p:nvPr/>
        </p:nvPicPr>
        <p:blipFill rotWithShape="1">
          <a:blip r:embed="rId3"/>
          <a:srcRect l="33541" t="5431" r="33688" b="3234"/>
          <a:stretch/>
        </p:blipFill>
        <p:spPr>
          <a:xfrm>
            <a:off x="4790925" y="1927262"/>
            <a:ext cx="1211572" cy="1899220"/>
          </a:xfrm>
          <a:prstGeom prst="rect">
            <a:avLst/>
          </a:prstGeom>
          <a:ln>
            <a:noFill/>
          </a:ln>
          <a:effectLst>
            <a:softEdge rad="112500"/>
          </a:effectLst>
        </p:spPr>
      </p:pic>
      <p:pic>
        <p:nvPicPr>
          <p:cNvPr id="5" name="Picture 4">
            <a:extLst>
              <a:ext uri="{FF2B5EF4-FFF2-40B4-BE49-F238E27FC236}">
                <a16:creationId xmlns:a16="http://schemas.microsoft.com/office/drawing/2014/main" id="{0C849518-63D9-6541-B3E4-C1D6318B70A2}"/>
              </a:ext>
            </a:extLst>
          </p:cNvPr>
          <p:cNvPicPr>
            <a:picLocks noChangeAspect="1"/>
          </p:cNvPicPr>
          <p:nvPr/>
        </p:nvPicPr>
        <p:blipFill>
          <a:blip r:embed="rId4"/>
          <a:stretch>
            <a:fillRect/>
          </a:stretch>
        </p:blipFill>
        <p:spPr>
          <a:xfrm>
            <a:off x="4233625" y="4398413"/>
            <a:ext cx="2373363" cy="1588102"/>
          </a:xfrm>
          <a:prstGeom prst="rect">
            <a:avLst/>
          </a:prstGeom>
        </p:spPr>
      </p:pic>
      <p:sp>
        <p:nvSpPr>
          <p:cNvPr id="6" name="Can 5">
            <a:extLst>
              <a:ext uri="{FF2B5EF4-FFF2-40B4-BE49-F238E27FC236}">
                <a16:creationId xmlns:a16="http://schemas.microsoft.com/office/drawing/2014/main" id="{E867B9B4-8A82-3F4F-9A08-FABCD66D62B3}"/>
              </a:ext>
            </a:extLst>
          </p:cNvPr>
          <p:cNvSpPr/>
          <p:nvPr/>
        </p:nvSpPr>
        <p:spPr>
          <a:xfrm>
            <a:off x="7269892" y="2755848"/>
            <a:ext cx="1550504" cy="1711981"/>
          </a:xfrm>
          <a:prstGeom prst="can">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ysClr val="windowText" lastClr="000000"/>
                </a:solidFill>
                <a:latin typeface="Abadi MT Condensed Light" panose="020B0306030101010103" pitchFamily="34" charset="77"/>
              </a:rPr>
              <a:t>Amazon Catalog</a:t>
            </a:r>
          </a:p>
        </p:txBody>
      </p:sp>
      <p:pic>
        <p:nvPicPr>
          <p:cNvPr id="7" name="Picture 6">
            <a:extLst>
              <a:ext uri="{FF2B5EF4-FFF2-40B4-BE49-F238E27FC236}">
                <a16:creationId xmlns:a16="http://schemas.microsoft.com/office/drawing/2014/main" id="{2AC4DFBB-085A-CC43-B42D-C879D901BA65}"/>
              </a:ext>
            </a:extLst>
          </p:cNvPr>
          <p:cNvPicPr>
            <a:picLocks noChangeAspect="1"/>
          </p:cNvPicPr>
          <p:nvPr/>
        </p:nvPicPr>
        <p:blipFill>
          <a:blip r:embed="rId5"/>
          <a:stretch>
            <a:fillRect/>
          </a:stretch>
        </p:blipFill>
        <p:spPr>
          <a:xfrm>
            <a:off x="1053353" y="2755848"/>
            <a:ext cx="1760477" cy="1760477"/>
          </a:xfrm>
          <a:prstGeom prst="rect">
            <a:avLst/>
          </a:prstGeom>
        </p:spPr>
      </p:pic>
      <p:cxnSp>
        <p:nvCxnSpPr>
          <p:cNvPr id="11" name="Straight Arrow Connector 10">
            <a:extLst>
              <a:ext uri="{FF2B5EF4-FFF2-40B4-BE49-F238E27FC236}">
                <a16:creationId xmlns:a16="http://schemas.microsoft.com/office/drawing/2014/main" id="{7ABA6115-9A0C-F242-8BF7-BB28085E25BD}"/>
              </a:ext>
            </a:extLst>
          </p:cNvPr>
          <p:cNvCxnSpPr>
            <a:stCxn id="7" idx="3"/>
            <a:endCxn id="4" idx="1"/>
          </p:cNvCxnSpPr>
          <p:nvPr/>
        </p:nvCxnSpPr>
        <p:spPr>
          <a:xfrm flipV="1">
            <a:off x="2813830" y="2876872"/>
            <a:ext cx="1977095" cy="7592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6B51607-FF3E-4C4E-AEF9-AE2C024AD6D5}"/>
              </a:ext>
            </a:extLst>
          </p:cNvPr>
          <p:cNvCxnSpPr>
            <a:cxnSpLocks/>
            <a:endCxn id="5" idx="1"/>
          </p:cNvCxnSpPr>
          <p:nvPr/>
        </p:nvCxnSpPr>
        <p:spPr>
          <a:xfrm>
            <a:off x="2966230" y="4341211"/>
            <a:ext cx="1267395" cy="8512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A559254-7262-0443-998F-17E50989F11B}"/>
              </a:ext>
            </a:extLst>
          </p:cNvPr>
          <p:cNvCxnSpPr>
            <a:cxnSpLocks/>
          </p:cNvCxnSpPr>
          <p:nvPr/>
        </p:nvCxnSpPr>
        <p:spPr>
          <a:xfrm>
            <a:off x="5867866" y="2877381"/>
            <a:ext cx="1318057" cy="6576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AE3EFF7-46DE-3F4F-A956-7015E802036D}"/>
              </a:ext>
            </a:extLst>
          </p:cNvPr>
          <p:cNvCxnSpPr>
            <a:cxnSpLocks/>
          </p:cNvCxnSpPr>
          <p:nvPr/>
        </p:nvCxnSpPr>
        <p:spPr>
          <a:xfrm flipV="1">
            <a:off x="6526894" y="4268571"/>
            <a:ext cx="659029" cy="7489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5513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8BF86-1D39-E04D-9B22-178F3DF2D54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6715979-978C-8341-8A82-3D3070BCA34C}"/>
              </a:ext>
            </a:extLst>
          </p:cNvPr>
          <p:cNvSpPr>
            <a:spLocks noGrp="1"/>
          </p:cNvSpPr>
          <p:nvPr>
            <p:ph idx="1"/>
          </p:nvPr>
        </p:nvSpPr>
        <p:spPr/>
        <p:txBody>
          <a:bodyPr/>
          <a:lstStyle/>
          <a:p>
            <a:r>
              <a:rPr lang="en-US" dirty="0"/>
              <a:t>But a good chef would prepare the appropriate sauce for each dish</a:t>
            </a:r>
          </a:p>
        </p:txBody>
      </p:sp>
      <p:pic>
        <p:nvPicPr>
          <p:cNvPr id="4" name="Picture 3">
            <a:extLst>
              <a:ext uri="{FF2B5EF4-FFF2-40B4-BE49-F238E27FC236}">
                <a16:creationId xmlns:a16="http://schemas.microsoft.com/office/drawing/2014/main" id="{6754517C-A488-224F-92E1-79ADC37CD27A}"/>
              </a:ext>
            </a:extLst>
          </p:cNvPr>
          <p:cNvPicPr>
            <a:picLocks noChangeAspect="1"/>
          </p:cNvPicPr>
          <p:nvPr/>
        </p:nvPicPr>
        <p:blipFill>
          <a:blip r:embed="rId2"/>
          <a:stretch>
            <a:fillRect/>
          </a:stretch>
        </p:blipFill>
        <p:spPr>
          <a:xfrm>
            <a:off x="4854388" y="2704784"/>
            <a:ext cx="6781800" cy="3607116"/>
          </a:xfrm>
          <a:prstGeom prst="rect">
            <a:avLst/>
          </a:prstGeom>
        </p:spPr>
      </p:pic>
    </p:spTree>
    <p:extLst>
      <p:ext uri="{BB962C8B-B14F-4D97-AF65-F5344CB8AC3E}">
        <p14:creationId xmlns:p14="http://schemas.microsoft.com/office/powerpoint/2010/main" val="6995821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3499A-9913-ED40-A7E2-6935939779A6}"/>
              </a:ext>
            </a:extLst>
          </p:cNvPr>
          <p:cNvSpPr>
            <a:spLocks noGrp="1"/>
          </p:cNvSpPr>
          <p:nvPr>
            <p:ph type="title"/>
          </p:nvPr>
        </p:nvSpPr>
        <p:spPr/>
        <p:txBody>
          <a:bodyPr/>
          <a:lstStyle/>
          <a:p>
            <a:r>
              <a:rPr lang="en-US" dirty="0"/>
              <a:t>Global VS Local Embeddings</a:t>
            </a:r>
          </a:p>
        </p:txBody>
      </p:sp>
      <p:sp>
        <p:nvSpPr>
          <p:cNvPr id="3" name="Content Placeholder 2">
            <a:extLst>
              <a:ext uri="{FF2B5EF4-FFF2-40B4-BE49-F238E27FC236}">
                <a16:creationId xmlns:a16="http://schemas.microsoft.com/office/drawing/2014/main" id="{2E3F7745-E8CD-544A-BE95-1258A6C3AEFD}"/>
              </a:ext>
            </a:extLst>
          </p:cNvPr>
          <p:cNvSpPr>
            <a:spLocks noGrp="1"/>
          </p:cNvSpPr>
          <p:nvPr>
            <p:ph idx="1"/>
          </p:nvPr>
        </p:nvSpPr>
        <p:spPr/>
        <p:txBody>
          <a:bodyPr/>
          <a:lstStyle/>
          <a:p>
            <a:r>
              <a:rPr lang="en-US" dirty="0" err="1"/>
              <a:t>U</a:t>
            </a:r>
            <a:r>
              <a:rPr lang="en-US" baseline="-25000" dirty="0" err="1"/>
              <a:t>global</a:t>
            </a:r>
            <a:r>
              <a:rPr lang="en-US" dirty="0"/>
              <a:t>  - embedding trained with P(</a:t>
            </a:r>
            <a:r>
              <a:rPr lang="en-US" dirty="0" err="1"/>
              <a:t>w|C</a:t>
            </a:r>
            <a:r>
              <a:rPr lang="en-US" dirty="0"/>
              <a:t>)</a:t>
            </a:r>
          </a:p>
          <a:p>
            <a:r>
              <a:rPr lang="en-US" dirty="0" err="1"/>
              <a:t>U</a:t>
            </a:r>
            <a:r>
              <a:rPr lang="en-US" baseline="-25000" dirty="0" err="1"/>
              <a:t>local</a:t>
            </a:r>
            <a:r>
              <a:rPr lang="en-US" dirty="0"/>
              <a:t> - embedding trained with P(</a:t>
            </a:r>
            <a:r>
              <a:rPr lang="en-US" dirty="0" err="1"/>
              <a:t>w|R</a:t>
            </a:r>
            <a:r>
              <a:rPr lang="en-US" dirty="0"/>
              <a:t>)</a:t>
            </a:r>
          </a:p>
          <a:p>
            <a:endParaRPr lang="en-US" dirty="0"/>
          </a:p>
          <a:p>
            <a:r>
              <a:rPr lang="en-US" dirty="0"/>
              <a:t>Where, </a:t>
            </a:r>
          </a:p>
          <a:p>
            <a:pPr lvl="1"/>
            <a:r>
              <a:rPr lang="en-US" dirty="0"/>
              <a:t>C is the whole document corpus</a:t>
            </a:r>
          </a:p>
          <a:p>
            <a:pPr lvl="1"/>
            <a:r>
              <a:rPr lang="en-US" dirty="0"/>
              <a:t>R is the set of relevant documents only</a:t>
            </a:r>
          </a:p>
        </p:txBody>
      </p:sp>
      <p:pic>
        <p:nvPicPr>
          <p:cNvPr id="4" name="Picture 3">
            <a:extLst>
              <a:ext uri="{FF2B5EF4-FFF2-40B4-BE49-F238E27FC236}">
                <a16:creationId xmlns:a16="http://schemas.microsoft.com/office/drawing/2014/main" id="{21FE1E23-9CAE-184B-B405-3EAB34E7BC66}"/>
              </a:ext>
            </a:extLst>
          </p:cNvPr>
          <p:cNvPicPr>
            <a:picLocks noChangeAspect="1"/>
          </p:cNvPicPr>
          <p:nvPr/>
        </p:nvPicPr>
        <p:blipFill>
          <a:blip r:embed="rId2"/>
          <a:stretch>
            <a:fillRect/>
          </a:stretch>
        </p:blipFill>
        <p:spPr>
          <a:xfrm>
            <a:off x="6217024" y="1714553"/>
            <a:ext cx="5624373" cy="4573481"/>
          </a:xfrm>
          <a:prstGeom prst="rect">
            <a:avLst/>
          </a:prstGeom>
        </p:spPr>
      </p:pic>
    </p:spTree>
    <p:extLst>
      <p:ext uri="{BB962C8B-B14F-4D97-AF65-F5344CB8AC3E}">
        <p14:creationId xmlns:p14="http://schemas.microsoft.com/office/powerpoint/2010/main" val="11134673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041A2-FB86-4A49-97F5-9B1CCB19E75F}"/>
              </a:ext>
            </a:extLst>
          </p:cNvPr>
          <p:cNvSpPr>
            <a:spLocks noGrp="1"/>
          </p:cNvSpPr>
          <p:nvPr>
            <p:ph type="title"/>
          </p:nvPr>
        </p:nvSpPr>
        <p:spPr/>
        <p:txBody>
          <a:bodyPr/>
          <a:lstStyle/>
          <a:p>
            <a:r>
              <a:rPr lang="en-US" dirty="0"/>
              <a:t>Query Expansion Using Global and Local Word Embeddings</a:t>
            </a:r>
          </a:p>
        </p:txBody>
      </p:sp>
      <p:sp>
        <p:nvSpPr>
          <p:cNvPr id="3" name="Content Placeholder 2">
            <a:extLst>
              <a:ext uri="{FF2B5EF4-FFF2-40B4-BE49-F238E27FC236}">
                <a16:creationId xmlns:a16="http://schemas.microsoft.com/office/drawing/2014/main" id="{7B0AB83C-330F-F44A-9278-AEEF956B9A61}"/>
              </a:ext>
            </a:extLst>
          </p:cNvPr>
          <p:cNvSpPr>
            <a:spLocks noGrp="1"/>
          </p:cNvSpPr>
          <p:nvPr>
            <p:ph idx="1"/>
          </p:nvPr>
        </p:nvSpPr>
        <p:spPr>
          <a:xfrm>
            <a:off x="838201" y="1825625"/>
            <a:ext cx="7055224" cy="4351338"/>
          </a:xfrm>
        </p:spPr>
        <p:txBody>
          <a:bodyPr/>
          <a:lstStyle/>
          <a:p>
            <a:r>
              <a:rPr lang="en-US" dirty="0"/>
              <a:t>Each point represents a candidate expansion term</a:t>
            </a:r>
          </a:p>
          <a:p>
            <a:r>
              <a:rPr lang="en-US" dirty="0"/>
              <a:t>Red points have high frequency in the relevant set of documents</a:t>
            </a:r>
          </a:p>
          <a:p>
            <a:r>
              <a:rPr lang="en-US" dirty="0"/>
              <a:t>White points have low or no frequency in the relevant set of documents</a:t>
            </a:r>
          </a:p>
          <a:p>
            <a:r>
              <a:rPr lang="en-US" dirty="0"/>
              <a:t>The blue point represents the query</a:t>
            </a:r>
          </a:p>
          <a:p>
            <a:r>
              <a:rPr lang="en-US" dirty="0"/>
              <a:t>Contours indicate distance from the query</a:t>
            </a:r>
          </a:p>
        </p:txBody>
      </p:sp>
      <p:pic>
        <p:nvPicPr>
          <p:cNvPr id="4" name="Picture 3">
            <a:extLst>
              <a:ext uri="{FF2B5EF4-FFF2-40B4-BE49-F238E27FC236}">
                <a16:creationId xmlns:a16="http://schemas.microsoft.com/office/drawing/2014/main" id="{939BF8A9-0C26-3A40-A1B6-CD35A31E3D18}"/>
              </a:ext>
            </a:extLst>
          </p:cNvPr>
          <p:cNvPicPr>
            <a:picLocks noChangeAspect="1"/>
          </p:cNvPicPr>
          <p:nvPr/>
        </p:nvPicPr>
        <p:blipFill>
          <a:blip r:embed="rId2"/>
          <a:stretch>
            <a:fillRect/>
          </a:stretch>
        </p:blipFill>
        <p:spPr>
          <a:xfrm>
            <a:off x="7893425" y="1041116"/>
            <a:ext cx="3706780" cy="5347031"/>
          </a:xfrm>
          <a:prstGeom prst="rect">
            <a:avLst/>
          </a:prstGeom>
        </p:spPr>
      </p:pic>
      <p:sp>
        <p:nvSpPr>
          <p:cNvPr id="5" name="Rectangle 4">
            <a:extLst>
              <a:ext uri="{FF2B5EF4-FFF2-40B4-BE49-F238E27FC236}">
                <a16:creationId xmlns:a16="http://schemas.microsoft.com/office/drawing/2014/main" id="{DDBFBDE8-AAD8-D24D-BA43-4F43499538A7}"/>
              </a:ext>
            </a:extLst>
          </p:cNvPr>
          <p:cNvSpPr/>
          <p:nvPr/>
        </p:nvSpPr>
        <p:spPr>
          <a:xfrm>
            <a:off x="-18055" y="6419377"/>
            <a:ext cx="12192000" cy="369332"/>
          </a:xfrm>
          <a:prstGeom prst="rect">
            <a:avLst/>
          </a:prstGeom>
        </p:spPr>
        <p:txBody>
          <a:bodyPr wrap="square">
            <a:spAutoFit/>
          </a:bodyPr>
          <a:lstStyle/>
          <a:p>
            <a:pPr algn="ctr"/>
            <a:r>
              <a:rPr lang="en-US" dirty="0">
                <a:latin typeface="Abadi MT Condensed Light" panose="020B0306030101010103" pitchFamily="34" charset="77"/>
              </a:rPr>
              <a:t>Fernando Diaz, Bhaskar Mitra, and Nick </a:t>
            </a:r>
            <a:r>
              <a:rPr lang="en-US" dirty="0" err="1">
                <a:latin typeface="Abadi MT Condensed Light" panose="020B0306030101010103" pitchFamily="34" charset="77"/>
              </a:rPr>
              <a:t>Craswell</a:t>
            </a:r>
            <a:r>
              <a:rPr lang="en-US" dirty="0">
                <a:latin typeface="Abadi MT Condensed Light" panose="020B0306030101010103" pitchFamily="34" charset="77"/>
              </a:rPr>
              <a:t>. Query expansion with locally-trained word embeddings. In ACL, 2016</a:t>
            </a:r>
          </a:p>
        </p:txBody>
      </p:sp>
    </p:spTree>
    <p:extLst>
      <p:ext uri="{BB962C8B-B14F-4D97-AF65-F5344CB8AC3E}">
        <p14:creationId xmlns:p14="http://schemas.microsoft.com/office/powerpoint/2010/main" val="36122949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48400-7E0B-D444-8B93-4D10C4E4491F}"/>
              </a:ext>
            </a:extLst>
          </p:cNvPr>
          <p:cNvSpPr>
            <a:spLocks noGrp="1"/>
          </p:cNvSpPr>
          <p:nvPr>
            <p:ph type="ctrTitle"/>
          </p:nvPr>
        </p:nvSpPr>
        <p:spPr/>
        <p:txBody>
          <a:bodyPr>
            <a:normAutofit/>
          </a:bodyPr>
          <a:lstStyle/>
          <a:p>
            <a:pPr algn="ctr" defTabSz="914400" rtl="1" eaLnBrk="1" latinLnBrk="0" hangingPunct="1">
              <a:lnSpc>
                <a:spcPct val="90000"/>
              </a:lnSpc>
              <a:spcBef>
                <a:spcPct val="0"/>
              </a:spcBef>
              <a:buNone/>
            </a:pPr>
            <a:r>
              <a:rPr lang="en-US" dirty="0"/>
              <a:t>LUNCH</a:t>
            </a:r>
            <a:br>
              <a:rPr lang="en-US" dirty="0"/>
            </a:br>
            <a:endParaRPr lang="en-US" dirty="0">
              <a:latin typeface="Abadi MT Condensed Light" panose="020B0306030101010103" pitchFamily="34" charset="77"/>
            </a:endParaRPr>
          </a:p>
        </p:txBody>
      </p:sp>
      <p:graphicFrame>
        <p:nvGraphicFramePr>
          <p:cNvPr id="3" name="Table 2">
            <a:extLst>
              <a:ext uri="{FF2B5EF4-FFF2-40B4-BE49-F238E27FC236}">
                <a16:creationId xmlns:a16="http://schemas.microsoft.com/office/drawing/2014/main" id="{B714EB72-F0C4-A148-891A-374A8F0694FD}"/>
              </a:ext>
            </a:extLst>
          </p:cNvPr>
          <p:cNvGraphicFramePr>
            <a:graphicFrameLocks noGrp="1"/>
          </p:cNvGraphicFramePr>
          <p:nvPr>
            <p:extLst>
              <p:ext uri="{D42A27DB-BD31-4B8C-83A1-F6EECF244321}">
                <p14:modId xmlns:p14="http://schemas.microsoft.com/office/powerpoint/2010/main" val="1913002872"/>
              </p:ext>
            </p:extLst>
          </p:nvPr>
        </p:nvGraphicFramePr>
        <p:xfrm>
          <a:off x="3921550" y="2748560"/>
          <a:ext cx="4348900" cy="3688080"/>
        </p:xfrm>
        <a:graphic>
          <a:graphicData uri="http://schemas.openxmlformats.org/drawingml/2006/table">
            <a:tbl>
              <a:tblPr firstRow="1" bandRow="1">
                <a:tableStyleId>{5C22544A-7EE6-4342-B048-85BDC9FD1C3A}</a:tableStyleId>
              </a:tblPr>
              <a:tblGrid>
                <a:gridCol w="1468900">
                  <a:extLst>
                    <a:ext uri="{9D8B030D-6E8A-4147-A177-3AD203B41FA5}">
                      <a16:colId xmlns:a16="http://schemas.microsoft.com/office/drawing/2014/main" val="952917856"/>
                    </a:ext>
                  </a:extLst>
                </a:gridCol>
                <a:gridCol w="2880000">
                  <a:extLst>
                    <a:ext uri="{9D8B030D-6E8A-4147-A177-3AD203B41FA5}">
                      <a16:colId xmlns:a16="http://schemas.microsoft.com/office/drawing/2014/main" val="905913255"/>
                    </a:ext>
                  </a:extLst>
                </a:gridCol>
              </a:tblGrid>
              <a:tr h="285565">
                <a:tc>
                  <a:txBody>
                    <a:bodyPr/>
                    <a:lstStyle/>
                    <a:p>
                      <a:r>
                        <a:rPr lang="en-US" sz="1600" dirty="0">
                          <a:latin typeface="Abadi MT Condensed Light" panose="020B0306030101010103" pitchFamily="34" charset="77"/>
                        </a:rPr>
                        <a:t>Time</a:t>
                      </a:r>
                    </a:p>
                  </a:txBody>
                  <a:tcPr/>
                </a:tc>
                <a:tc>
                  <a:txBody>
                    <a:bodyPr/>
                    <a:lstStyle/>
                    <a:p>
                      <a:r>
                        <a:rPr lang="en-US" sz="1600" dirty="0">
                          <a:latin typeface="Abadi MT Condensed Light" panose="020B0306030101010103" pitchFamily="34" charset="77"/>
                        </a:rPr>
                        <a:t>Topic</a:t>
                      </a:r>
                    </a:p>
                  </a:txBody>
                  <a:tcPr/>
                </a:tc>
                <a:extLst>
                  <a:ext uri="{0D108BD9-81ED-4DB2-BD59-A6C34878D82A}">
                    <a16:rowId xmlns:a16="http://schemas.microsoft.com/office/drawing/2014/main" val="202780562"/>
                  </a:ext>
                </a:extLst>
              </a:tr>
              <a:tr h="285565">
                <a:tc>
                  <a:txBody>
                    <a:bodyPr/>
                    <a:lstStyle/>
                    <a:p>
                      <a:r>
                        <a:rPr lang="en-US" sz="1600" b="0" dirty="0">
                          <a:latin typeface="Abadi MT Condensed Light" panose="020B0306030101010103" pitchFamily="34" charset="77"/>
                        </a:rPr>
                        <a:t>9:00-9:10</a:t>
                      </a:r>
                    </a:p>
                  </a:txBody>
                  <a:tcPr/>
                </a:tc>
                <a:tc>
                  <a:txBody>
                    <a:bodyPr/>
                    <a:lstStyle/>
                    <a:p>
                      <a:r>
                        <a:rPr lang="en-US" sz="1600" b="0" dirty="0">
                          <a:latin typeface="Abadi MT Condensed Light" panose="020B0306030101010103" pitchFamily="34" charset="77"/>
                        </a:rPr>
                        <a:t>The Search Task</a:t>
                      </a:r>
                    </a:p>
                  </a:txBody>
                  <a:tcPr/>
                </a:tc>
                <a:extLst>
                  <a:ext uri="{0D108BD9-81ED-4DB2-BD59-A6C34878D82A}">
                    <a16:rowId xmlns:a16="http://schemas.microsoft.com/office/drawing/2014/main" val="154161284"/>
                  </a:ext>
                </a:extLst>
              </a:tr>
              <a:tr h="285565">
                <a:tc>
                  <a:txBody>
                    <a:bodyPr/>
                    <a:lstStyle/>
                    <a:p>
                      <a:r>
                        <a:rPr lang="en-US" sz="1600" dirty="0">
                          <a:latin typeface="Abadi MT Condensed Light" panose="020B0306030101010103" pitchFamily="34" charset="77"/>
                        </a:rPr>
                        <a:t>9:10-9:30</a:t>
                      </a:r>
                    </a:p>
                  </a:txBody>
                  <a:tcPr/>
                </a:tc>
                <a:tc>
                  <a:txBody>
                    <a:bodyPr/>
                    <a:lstStyle/>
                    <a:p>
                      <a:r>
                        <a:rPr lang="en-US" sz="1600" dirty="0">
                          <a:latin typeface="Abadi MT Condensed Light" panose="020B0306030101010103" pitchFamily="34" charset="77"/>
                        </a:rPr>
                        <a:t>Learning to Rank</a:t>
                      </a:r>
                    </a:p>
                  </a:txBody>
                  <a:tcPr/>
                </a:tc>
                <a:extLst>
                  <a:ext uri="{0D108BD9-81ED-4DB2-BD59-A6C34878D82A}">
                    <a16:rowId xmlns:a16="http://schemas.microsoft.com/office/drawing/2014/main" val="4157349319"/>
                  </a:ext>
                </a:extLst>
              </a:tr>
              <a:tr h="285565">
                <a:tc>
                  <a:txBody>
                    <a:bodyPr/>
                    <a:lstStyle/>
                    <a:p>
                      <a:r>
                        <a:rPr lang="en-US" sz="1600" dirty="0">
                          <a:latin typeface="Abadi MT Condensed Light" panose="020B0306030101010103" pitchFamily="34" charset="77"/>
                        </a:rPr>
                        <a:t>9:30-10:30</a:t>
                      </a:r>
                    </a:p>
                  </a:txBody>
                  <a:tcPr/>
                </a:tc>
                <a:tc>
                  <a:txBody>
                    <a:bodyPr/>
                    <a:lstStyle/>
                    <a:p>
                      <a:r>
                        <a:rPr lang="en-US" sz="1600" dirty="0">
                          <a:latin typeface="Abadi MT Condensed Light" panose="020B0306030101010103" pitchFamily="34" charset="77"/>
                        </a:rPr>
                        <a:t>Embeddings</a:t>
                      </a:r>
                    </a:p>
                  </a:txBody>
                  <a:tcPr/>
                </a:tc>
                <a:extLst>
                  <a:ext uri="{0D108BD9-81ED-4DB2-BD59-A6C34878D82A}">
                    <a16:rowId xmlns:a16="http://schemas.microsoft.com/office/drawing/2014/main" val="296823695"/>
                  </a:ext>
                </a:extLst>
              </a:tr>
              <a:tr h="285565">
                <a:tc>
                  <a:txBody>
                    <a:bodyPr/>
                    <a:lstStyle/>
                    <a:p>
                      <a:r>
                        <a:rPr lang="en-US" sz="1600" dirty="0">
                          <a:latin typeface="Abadi MT Condensed Light" panose="020B0306030101010103" pitchFamily="34" charset="77"/>
                        </a:rPr>
                        <a:t>10:30-10:40</a:t>
                      </a:r>
                    </a:p>
                  </a:txBody>
                  <a:tcPr>
                    <a:solidFill>
                      <a:schemeClr val="accent2">
                        <a:lumMod val="20000"/>
                        <a:lumOff val="80000"/>
                      </a:schemeClr>
                    </a:solidFill>
                  </a:tcPr>
                </a:tc>
                <a:tc>
                  <a:txBody>
                    <a:bodyPr/>
                    <a:lstStyle/>
                    <a:p>
                      <a:r>
                        <a:rPr lang="en-US" sz="1600" dirty="0">
                          <a:latin typeface="Abadi MT Condensed Light" panose="020B0306030101010103" pitchFamily="34" charset="77"/>
                        </a:rPr>
                        <a:t>Break</a:t>
                      </a:r>
                    </a:p>
                  </a:txBody>
                  <a:tcPr>
                    <a:solidFill>
                      <a:schemeClr val="accent2">
                        <a:lumMod val="20000"/>
                        <a:lumOff val="80000"/>
                      </a:schemeClr>
                    </a:solidFill>
                  </a:tcPr>
                </a:tc>
                <a:extLst>
                  <a:ext uri="{0D108BD9-81ED-4DB2-BD59-A6C34878D82A}">
                    <a16:rowId xmlns:a16="http://schemas.microsoft.com/office/drawing/2014/main" val="2476209165"/>
                  </a:ext>
                </a:extLst>
              </a:tr>
              <a:tr h="285565">
                <a:tc>
                  <a:txBody>
                    <a:bodyPr/>
                    <a:lstStyle/>
                    <a:p>
                      <a:r>
                        <a:rPr lang="en-US" sz="1600" b="0" dirty="0">
                          <a:latin typeface="Abadi MT Condensed Light" panose="020B0306030101010103" pitchFamily="34" charset="77"/>
                        </a:rPr>
                        <a:t>10:40-11:15</a:t>
                      </a:r>
                    </a:p>
                  </a:txBody>
                  <a:tcPr/>
                </a:tc>
                <a:tc>
                  <a:txBody>
                    <a:bodyPr/>
                    <a:lstStyle/>
                    <a:p>
                      <a:r>
                        <a:rPr lang="en-US" sz="1600" b="0" dirty="0">
                          <a:latin typeface="Abadi MT Condensed Light" panose="020B0306030101010103" pitchFamily="34" charset="77"/>
                        </a:rPr>
                        <a:t>Shallow Neural Methods for Ranking</a:t>
                      </a:r>
                    </a:p>
                  </a:txBody>
                  <a:tcPr/>
                </a:tc>
                <a:extLst>
                  <a:ext uri="{0D108BD9-81ED-4DB2-BD59-A6C34878D82A}">
                    <a16:rowId xmlns:a16="http://schemas.microsoft.com/office/drawing/2014/main" val="308523591"/>
                  </a:ext>
                </a:extLst>
              </a:tr>
              <a:tr h="285565">
                <a:tc>
                  <a:txBody>
                    <a:bodyPr/>
                    <a:lstStyle/>
                    <a:p>
                      <a:r>
                        <a:rPr lang="en-US" sz="1600" b="1" dirty="0">
                          <a:latin typeface="Abadi MT Condensed Light" panose="020B0306030101010103" pitchFamily="34" charset="77"/>
                        </a:rPr>
                        <a:t>11:15-12:15</a:t>
                      </a:r>
                    </a:p>
                  </a:txBody>
                  <a:tcPr>
                    <a:solidFill>
                      <a:schemeClr val="accent2">
                        <a:lumMod val="60000"/>
                        <a:lumOff val="40000"/>
                      </a:schemeClr>
                    </a:solidFill>
                  </a:tcPr>
                </a:tc>
                <a:tc>
                  <a:txBody>
                    <a:bodyPr/>
                    <a:lstStyle/>
                    <a:p>
                      <a:r>
                        <a:rPr lang="en-US" sz="1600" b="1" dirty="0">
                          <a:latin typeface="Abadi MT Condensed Light" panose="020B0306030101010103" pitchFamily="34" charset="77"/>
                        </a:rPr>
                        <a:t>Lunch</a:t>
                      </a:r>
                    </a:p>
                  </a:txBody>
                  <a:tcPr>
                    <a:solidFill>
                      <a:schemeClr val="accent2">
                        <a:lumMod val="60000"/>
                        <a:lumOff val="40000"/>
                      </a:schemeClr>
                    </a:solidFill>
                  </a:tcPr>
                </a:tc>
                <a:extLst>
                  <a:ext uri="{0D108BD9-81ED-4DB2-BD59-A6C34878D82A}">
                    <a16:rowId xmlns:a16="http://schemas.microsoft.com/office/drawing/2014/main" val="882031793"/>
                  </a:ext>
                </a:extLst>
              </a:tr>
              <a:tr h="285565">
                <a:tc>
                  <a:txBody>
                    <a:bodyPr/>
                    <a:lstStyle/>
                    <a:p>
                      <a:r>
                        <a:rPr lang="en-US" sz="1600" dirty="0">
                          <a:latin typeface="Abadi MT Condensed Light" panose="020B0306030101010103" pitchFamily="34" charset="77"/>
                        </a:rPr>
                        <a:t>12:15-13:45</a:t>
                      </a:r>
                    </a:p>
                  </a:txBody>
                  <a:tcPr/>
                </a:tc>
                <a:tc>
                  <a:txBody>
                    <a:bodyPr/>
                    <a:lstStyle/>
                    <a:p>
                      <a:r>
                        <a:rPr lang="en-US" sz="1600" dirty="0">
                          <a:latin typeface="Abadi MT Condensed Light" panose="020B0306030101010103" pitchFamily="34" charset="77"/>
                        </a:rPr>
                        <a:t>Deep Neural Methods for Ranking</a:t>
                      </a:r>
                    </a:p>
                  </a:txBody>
                  <a:tcPr/>
                </a:tc>
                <a:extLst>
                  <a:ext uri="{0D108BD9-81ED-4DB2-BD59-A6C34878D82A}">
                    <a16:rowId xmlns:a16="http://schemas.microsoft.com/office/drawing/2014/main" val="4276192044"/>
                  </a:ext>
                </a:extLst>
              </a:tr>
              <a:tr h="285565">
                <a:tc>
                  <a:txBody>
                    <a:bodyPr/>
                    <a:lstStyle/>
                    <a:p>
                      <a:r>
                        <a:rPr lang="en-US" sz="1600" dirty="0">
                          <a:latin typeface="Abadi MT Condensed Light" panose="020B0306030101010103" pitchFamily="34" charset="77"/>
                        </a:rPr>
                        <a:t>13:45-14:00</a:t>
                      </a:r>
                    </a:p>
                  </a:txBody>
                  <a:tcPr>
                    <a:solidFill>
                      <a:schemeClr val="accent2">
                        <a:lumMod val="20000"/>
                        <a:lumOff val="80000"/>
                      </a:schemeClr>
                    </a:solidFill>
                  </a:tcPr>
                </a:tc>
                <a:tc>
                  <a:txBody>
                    <a:bodyPr/>
                    <a:lstStyle/>
                    <a:p>
                      <a:r>
                        <a:rPr lang="en-US" sz="1600" dirty="0">
                          <a:latin typeface="Abadi MT Condensed Light" panose="020B0306030101010103" pitchFamily="34" charset="77"/>
                        </a:rPr>
                        <a:t>Break</a:t>
                      </a:r>
                    </a:p>
                  </a:txBody>
                  <a:tcPr>
                    <a:solidFill>
                      <a:schemeClr val="accent2">
                        <a:lumMod val="20000"/>
                        <a:lumOff val="80000"/>
                      </a:schemeClr>
                    </a:solidFill>
                  </a:tcPr>
                </a:tc>
                <a:extLst>
                  <a:ext uri="{0D108BD9-81ED-4DB2-BD59-A6C34878D82A}">
                    <a16:rowId xmlns:a16="http://schemas.microsoft.com/office/drawing/2014/main" val="2059349334"/>
                  </a:ext>
                </a:extLst>
              </a:tr>
              <a:tr h="285565">
                <a:tc>
                  <a:txBody>
                    <a:bodyPr/>
                    <a:lstStyle/>
                    <a:p>
                      <a:r>
                        <a:rPr lang="en-US" sz="1600" dirty="0">
                          <a:latin typeface="Abadi MT Condensed Light" panose="020B0306030101010103" pitchFamily="34" charset="77"/>
                        </a:rPr>
                        <a:t>14:00-15:00</a:t>
                      </a:r>
                    </a:p>
                  </a:txBody>
                  <a:tcPr/>
                </a:tc>
                <a:tc>
                  <a:txBody>
                    <a:bodyPr/>
                    <a:lstStyle/>
                    <a:p>
                      <a:r>
                        <a:rPr lang="en-US" sz="1600" dirty="0">
                          <a:latin typeface="Abadi MT Condensed Light" panose="020B0306030101010103" pitchFamily="34" charset="77"/>
                        </a:rPr>
                        <a:t>Skip-gram Exercise</a:t>
                      </a:r>
                    </a:p>
                  </a:txBody>
                  <a:tcPr/>
                </a:tc>
                <a:extLst>
                  <a:ext uri="{0D108BD9-81ED-4DB2-BD59-A6C34878D82A}">
                    <a16:rowId xmlns:a16="http://schemas.microsoft.com/office/drawing/2014/main" val="2737622445"/>
                  </a:ext>
                </a:extLst>
              </a:tr>
              <a:tr h="285565">
                <a:tc>
                  <a:txBody>
                    <a:bodyPr/>
                    <a:lstStyle/>
                    <a:p>
                      <a:r>
                        <a:rPr lang="en-US" sz="1600" dirty="0">
                          <a:latin typeface="Abadi MT Condensed Light" panose="020B0306030101010103" pitchFamily="34" charset="77"/>
                        </a:rPr>
                        <a:t>15:00-16:00</a:t>
                      </a:r>
                    </a:p>
                  </a:txBody>
                  <a:tcPr/>
                </a:tc>
                <a:tc>
                  <a:txBody>
                    <a:bodyPr/>
                    <a:lstStyle/>
                    <a:p>
                      <a:r>
                        <a:rPr lang="en-US" sz="1600" dirty="0">
                          <a:latin typeface="Abadi MT Condensed Light" panose="020B0306030101010103" pitchFamily="34" charset="77"/>
                        </a:rPr>
                        <a:t>CBOW Exercise</a:t>
                      </a:r>
                    </a:p>
                  </a:txBody>
                  <a:tcPr/>
                </a:tc>
                <a:extLst>
                  <a:ext uri="{0D108BD9-81ED-4DB2-BD59-A6C34878D82A}">
                    <a16:rowId xmlns:a16="http://schemas.microsoft.com/office/drawing/2014/main" val="2077821706"/>
                  </a:ext>
                </a:extLst>
              </a:tr>
            </a:tbl>
          </a:graphicData>
        </a:graphic>
      </p:graphicFrame>
    </p:spTree>
    <p:extLst>
      <p:ext uri="{BB962C8B-B14F-4D97-AF65-F5344CB8AC3E}">
        <p14:creationId xmlns:p14="http://schemas.microsoft.com/office/powerpoint/2010/main" val="12243563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48400-7E0B-D444-8B93-4D10C4E4491F}"/>
              </a:ext>
            </a:extLst>
          </p:cNvPr>
          <p:cNvSpPr>
            <a:spLocks noGrp="1"/>
          </p:cNvSpPr>
          <p:nvPr>
            <p:ph type="ctrTitle"/>
          </p:nvPr>
        </p:nvSpPr>
        <p:spPr/>
        <p:txBody>
          <a:bodyPr>
            <a:normAutofit/>
          </a:bodyPr>
          <a:lstStyle/>
          <a:p>
            <a:pPr rtl="1"/>
            <a:r>
              <a:rPr lang="en-US" dirty="0"/>
              <a:t>Deep Neural Methods for Ranking</a:t>
            </a:r>
            <a:br>
              <a:rPr lang="en-US" dirty="0"/>
            </a:br>
            <a:endParaRPr lang="en-US" dirty="0">
              <a:latin typeface="Abadi MT Condensed Light" panose="020B0306030101010103" pitchFamily="34" charset="77"/>
            </a:endParaRPr>
          </a:p>
        </p:txBody>
      </p:sp>
      <p:graphicFrame>
        <p:nvGraphicFramePr>
          <p:cNvPr id="3" name="Table 2">
            <a:extLst>
              <a:ext uri="{FF2B5EF4-FFF2-40B4-BE49-F238E27FC236}">
                <a16:creationId xmlns:a16="http://schemas.microsoft.com/office/drawing/2014/main" id="{B714EB72-F0C4-A148-891A-374A8F0694FD}"/>
              </a:ext>
            </a:extLst>
          </p:cNvPr>
          <p:cNvGraphicFramePr>
            <a:graphicFrameLocks noGrp="1"/>
          </p:cNvGraphicFramePr>
          <p:nvPr>
            <p:extLst>
              <p:ext uri="{D42A27DB-BD31-4B8C-83A1-F6EECF244321}">
                <p14:modId xmlns:p14="http://schemas.microsoft.com/office/powerpoint/2010/main" val="390368969"/>
              </p:ext>
            </p:extLst>
          </p:nvPr>
        </p:nvGraphicFramePr>
        <p:xfrm>
          <a:off x="3921550" y="2748560"/>
          <a:ext cx="4348900" cy="3688080"/>
        </p:xfrm>
        <a:graphic>
          <a:graphicData uri="http://schemas.openxmlformats.org/drawingml/2006/table">
            <a:tbl>
              <a:tblPr firstRow="1" bandRow="1">
                <a:tableStyleId>{5C22544A-7EE6-4342-B048-85BDC9FD1C3A}</a:tableStyleId>
              </a:tblPr>
              <a:tblGrid>
                <a:gridCol w="1468900">
                  <a:extLst>
                    <a:ext uri="{9D8B030D-6E8A-4147-A177-3AD203B41FA5}">
                      <a16:colId xmlns:a16="http://schemas.microsoft.com/office/drawing/2014/main" val="952917856"/>
                    </a:ext>
                  </a:extLst>
                </a:gridCol>
                <a:gridCol w="2880000">
                  <a:extLst>
                    <a:ext uri="{9D8B030D-6E8A-4147-A177-3AD203B41FA5}">
                      <a16:colId xmlns:a16="http://schemas.microsoft.com/office/drawing/2014/main" val="905913255"/>
                    </a:ext>
                  </a:extLst>
                </a:gridCol>
              </a:tblGrid>
              <a:tr h="285565">
                <a:tc>
                  <a:txBody>
                    <a:bodyPr/>
                    <a:lstStyle/>
                    <a:p>
                      <a:r>
                        <a:rPr lang="en-US" sz="1600" dirty="0">
                          <a:latin typeface="Abadi MT Condensed Light" panose="020B0306030101010103" pitchFamily="34" charset="77"/>
                        </a:rPr>
                        <a:t>Time</a:t>
                      </a:r>
                    </a:p>
                  </a:txBody>
                  <a:tcPr/>
                </a:tc>
                <a:tc>
                  <a:txBody>
                    <a:bodyPr/>
                    <a:lstStyle/>
                    <a:p>
                      <a:r>
                        <a:rPr lang="en-US" sz="1600" dirty="0">
                          <a:latin typeface="Abadi MT Condensed Light" panose="020B0306030101010103" pitchFamily="34" charset="77"/>
                        </a:rPr>
                        <a:t>Topic</a:t>
                      </a:r>
                    </a:p>
                  </a:txBody>
                  <a:tcPr/>
                </a:tc>
                <a:extLst>
                  <a:ext uri="{0D108BD9-81ED-4DB2-BD59-A6C34878D82A}">
                    <a16:rowId xmlns:a16="http://schemas.microsoft.com/office/drawing/2014/main" val="202780562"/>
                  </a:ext>
                </a:extLst>
              </a:tr>
              <a:tr h="285565">
                <a:tc>
                  <a:txBody>
                    <a:bodyPr/>
                    <a:lstStyle/>
                    <a:p>
                      <a:r>
                        <a:rPr lang="en-US" sz="1600" b="0" dirty="0">
                          <a:latin typeface="Abadi MT Condensed Light" panose="020B0306030101010103" pitchFamily="34" charset="77"/>
                        </a:rPr>
                        <a:t>9:00-9:10</a:t>
                      </a:r>
                    </a:p>
                  </a:txBody>
                  <a:tcPr/>
                </a:tc>
                <a:tc>
                  <a:txBody>
                    <a:bodyPr/>
                    <a:lstStyle/>
                    <a:p>
                      <a:r>
                        <a:rPr lang="en-US" sz="1600" b="0" dirty="0">
                          <a:latin typeface="Abadi MT Condensed Light" panose="020B0306030101010103" pitchFamily="34" charset="77"/>
                        </a:rPr>
                        <a:t>The Search Task</a:t>
                      </a:r>
                    </a:p>
                  </a:txBody>
                  <a:tcPr/>
                </a:tc>
                <a:extLst>
                  <a:ext uri="{0D108BD9-81ED-4DB2-BD59-A6C34878D82A}">
                    <a16:rowId xmlns:a16="http://schemas.microsoft.com/office/drawing/2014/main" val="154161284"/>
                  </a:ext>
                </a:extLst>
              </a:tr>
              <a:tr h="285565">
                <a:tc>
                  <a:txBody>
                    <a:bodyPr/>
                    <a:lstStyle/>
                    <a:p>
                      <a:r>
                        <a:rPr lang="en-US" sz="1600" dirty="0">
                          <a:latin typeface="Abadi MT Condensed Light" panose="020B0306030101010103" pitchFamily="34" charset="77"/>
                        </a:rPr>
                        <a:t>9:10-9:30</a:t>
                      </a:r>
                    </a:p>
                  </a:txBody>
                  <a:tcPr/>
                </a:tc>
                <a:tc>
                  <a:txBody>
                    <a:bodyPr/>
                    <a:lstStyle/>
                    <a:p>
                      <a:r>
                        <a:rPr lang="en-US" sz="1600" dirty="0">
                          <a:latin typeface="Abadi MT Condensed Light" panose="020B0306030101010103" pitchFamily="34" charset="77"/>
                        </a:rPr>
                        <a:t>Learning to Rank</a:t>
                      </a:r>
                    </a:p>
                  </a:txBody>
                  <a:tcPr/>
                </a:tc>
                <a:extLst>
                  <a:ext uri="{0D108BD9-81ED-4DB2-BD59-A6C34878D82A}">
                    <a16:rowId xmlns:a16="http://schemas.microsoft.com/office/drawing/2014/main" val="4157349319"/>
                  </a:ext>
                </a:extLst>
              </a:tr>
              <a:tr h="285565">
                <a:tc>
                  <a:txBody>
                    <a:bodyPr/>
                    <a:lstStyle/>
                    <a:p>
                      <a:r>
                        <a:rPr lang="en-US" sz="1600" dirty="0">
                          <a:latin typeface="Abadi MT Condensed Light" panose="020B0306030101010103" pitchFamily="34" charset="77"/>
                        </a:rPr>
                        <a:t>9:30-10:30</a:t>
                      </a:r>
                    </a:p>
                  </a:txBody>
                  <a:tcPr/>
                </a:tc>
                <a:tc>
                  <a:txBody>
                    <a:bodyPr/>
                    <a:lstStyle/>
                    <a:p>
                      <a:r>
                        <a:rPr lang="en-US" sz="1600" dirty="0">
                          <a:latin typeface="Abadi MT Condensed Light" panose="020B0306030101010103" pitchFamily="34" charset="77"/>
                        </a:rPr>
                        <a:t>Embeddings</a:t>
                      </a:r>
                    </a:p>
                  </a:txBody>
                  <a:tcPr/>
                </a:tc>
                <a:extLst>
                  <a:ext uri="{0D108BD9-81ED-4DB2-BD59-A6C34878D82A}">
                    <a16:rowId xmlns:a16="http://schemas.microsoft.com/office/drawing/2014/main" val="296823695"/>
                  </a:ext>
                </a:extLst>
              </a:tr>
              <a:tr h="285565">
                <a:tc>
                  <a:txBody>
                    <a:bodyPr/>
                    <a:lstStyle/>
                    <a:p>
                      <a:r>
                        <a:rPr lang="en-US" sz="1600" dirty="0">
                          <a:latin typeface="Abadi MT Condensed Light" panose="020B0306030101010103" pitchFamily="34" charset="77"/>
                        </a:rPr>
                        <a:t>10:30-10:40</a:t>
                      </a:r>
                    </a:p>
                  </a:txBody>
                  <a:tcPr>
                    <a:solidFill>
                      <a:schemeClr val="accent2">
                        <a:lumMod val="20000"/>
                        <a:lumOff val="80000"/>
                      </a:schemeClr>
                    </a:solidFill>
                  </a:tcPr>
                </a:tc>
                <a:tc>
                  <a:txBody>
                    <a:bodyPr/>
                    <a:lstStyle/>
                    <a:p>
                      <a:r>
                        <a:rPr lang="en-US" sz="1600" dirty="0">
                          <a:latin typeface="Abadi MT Condensed Light" panose="020B0306030101010103" pitchFamily="34" charset="77"/>
                        </a:rPr>
                        <a:t>Break</a:t>
                      </a:r>
                    </a:p>
                  </a:txBody>
                  <a:tcPr>
                    <a:solidFill>
                      <a:schemeClr val="accent2">
                        <a:lumMod val="20000"/>
                        <a:lumOff val="80000"/>
                      </a:schemeClr>
                    </a:solidFill>
                  </a:tcPr>
                </a:tc>
                <a:extLst>
                  <a:ext uri="{0D108BD9-81ED-4DB2-BD59-A6C34878D82A}">
                    <a16:rowId xmlns:a16="http://schemas.microsoft.com/office/drawing/2014/main" val="2476209165"/>
                  </a:ext>
                </a:extLst>
              </a:tr>
              <a:tr h="285565">
                <a:tc>
                  <a:txBody>
                    <a:bodyPr/>
                    <a:lstStyle/>
                    <a:p>
                      <a:r>
                        <a:rPr lang="en-US" sz="1600" b="0" dirty="0">
                          <a:latin typeface="Abadi MT Condensed Light" panose="020B0306030101010103" pitchFamily="34" charset="77"/>
                        </a:rPr>
                        <a:t>10:40-11:15</a:t>
                      </a:r>
                    </a:p>
                  </a:txBody>
                  <a:tcPr/>
                </a:tc>
                <a:tc>
                  <a:txBody>
                    <a:bodyPr/>
                    <a:lstStyle/>
                    <a:p>
                      <a:r>
                        <a:rPr lang="en-US" sz="1600" b="0" dirty="0">
                          <a:latin typeface="Abadi MT Condensed Light" panose="020B0306030101010103" pitchFamily="34" charset="77"/>
                        </a:rPr>
                        <a:t>Shallow Neural Methods for Ranking</a:t>
                      </a:r>
                    </a:p>
                  </a:txBody>
                  <a:tcPr/>
                </a:tc>
                <a:extLst>
                  <a:ext uri="{0D108BD9-81ED-4DB2-BD59-A6C34878D82A}">
                    <a16:rowId xmlns:a16="http://schemas.microsoft.com/office/drawing/2014/main" val="308523591"/>
                  </a:ext>
                </a:extLst>
              </a:tr>
              <a:tr h="285565">
                <a:tc>
                  <a:txBody>
                    <a:bodyPr/>
                    <a:lstStyle/>
                    <a:p>
                      <a:r>
                        <a:rPr lang="en-US" sz="1600" b="0" dirty="0">
                          <a:latin typeface="Abadi MT Condensed Light" panose="020B0306030101010103" pitchFamily="34" charset="77"/>
                        </a:rPr>
                        <a:t>11:15-12:15</a:t>
                      </a:r>
                    </a:p>
                  </a:txBody>
                  <a:tcPr>
                    <a:solidFill>
                      <a:schemeClr val="accent2">
                        <a:lumMod val="60000"/>
                        <a:lumOff val="40000"/>
                      </a:schemeClr>
                    </a:solidFill>
                  </a:tcPr>
                </a:tc>
                <a:tc>
                  <a:txBody>
                    <a:bodyPr/>
                    <a:lstStyle/>
                    <a:p>
                      <a:r>
                        <a:rPr lang="en-US" sz="1600" b="0" dirty="0">
                          <a:latin typeface="Abadi MT Condensed Light" panose="020B0306030101010103" pitchFamily="34" charset="77"/>
                        </a:rPr>
                        <a:t>Lunch</a:t>
                      </a:r>
                    </a:p>
                  </a:txBody>
                  <a:tcPr>
                    <a:solidFill>
                      <a:schemeClr val="accent2">
                        <a:lumMod val="60000"/>
                        <a:lumOff val="40000"/>
                      </a:schemeClr>
                    </a:solidFill>
                  </a:tcPr>
                </a:tc>
                <a:extLst>
                  <a:ext uri="{0D108BD9-81ED-4DB2-BD59-A6C34878D82A}">
                    <a16:rowId xmlns:a16="http://schemas.microsoft.com/office/drawing/2014/main" val="882031793"/>
                  </a:ext>
                </a:extLst>
              </a:tr>
              <a:tr h="285565">
                <a:tc>
                  <a:txBody>
                    <a:bodyPr/>
                    <a:lstStyle/>
                    <a:p>
                      <a:r>
                        <a:rPr lang="en-US" sz="1600" b="1" dirty="0">
                          <a:latin typeface="Abadi MT Condensed Light" panose="020B0306030101010103" pitchFamily="34" charset="77"/>
                        </a:rPr>
                        <a:t>12:15-13:45</a:t>
                      </a:r>
                    </a:p>
                  </a:txBody>
                  <a:tcPr/>
                </a:tc>
                <a:tc>
                  <a:txBody>
                    <a:bodyPr/>
                    <a:lstStyle/>
                    <a:p>
                      <a:r>
                        <a:rPr lang="en-US" sz="1600" b="1" dirty="0">
                          <a:latin typeface="Abadi MT Condensed Light" panose="020B0306030101010103" pitchFamily="34" charset="77"/>
                        </a:rPr>
                        <a:t>Deep Neural Methods for Ranking</a:t>
                      </a:r>
                    </a:p>
                  </a:txBody>
                  <a:tcPr/>
                </a:tc>
                <a:extLst>
                  <a:ext uri="{0D108BD9-81ED-4DB2-BD59-A6C34878D82A}">
                    <a16:rowId xmlns:a16="http://schemas.microsoft.com/office/drawing/2014/main" val="4276192044"/>
                  </a:ext>
                </a:extLst>
              </a:tr>
              <a:tr h="285565">
                <a:tc>
                  <a:txBody>
                    <a:bodyPr/>
                    <a:lstStyle/>
                    <a:p>
                      <a:r>
                        <a:rPr lang="en-US" sz="1600" dirty="0">
                          <a:latin typeface="Abadi MT Condensed Light" panose="020B0306030101010103" pitchFamily="34" charset="77"/>
                        </a:rPr>
                        <a:t>13:45-14:00</a:t>
                      </a:r>
                    </a:p>
                  </a:txBody>
                  <a:tcPr>
                    <a:solidFill>
                      <a:schemeClr val="accent2">
                        <a:lumMod val="20000"/>
                        <a:lumOff val="80000"/>
                      </a:schemeClr>
                    </a:solidFill>
                  </a:tcPr>
                </a:tc>
                <a:tc>
                  <a:txBody>
                    <a:bodyPr/>
                    <a:lstStyle/>
                    <a:p>
                      <a:r>
                        <a:rPr lang="en-US" sz="1600" dirty="0">
                          <a:latin typeface="Abadi MT Condensed Light" panose="020B0306030101010103" pitchFamily="34" charset="77"/>
                        </a:rPr>
                        <a:t>Break</a:t>
                      </a:r>
                    </a:p>
                  </a:txBody>
                  <a:tcPr>
                    <a:solidFill>
                      <a:schemeClr val="accent2">
                        <a:lumMod val="20000"/>
                        <a:lumOff val="80000"/>
                      </a:schemeClr>
                    </a:solidFill>
                  </a:tcPr>
                </a:tc>
                <a:extLst>
                  <a:ext uri="{0D108BD9-81ED-4DB2-BD59-A6C34878D82A}">
                    <a16:rowId xmlns:a16="http://schemas.microsoft.com/office/drawing/2014/main" val="2059349334"/>
                  </a:ext>
                </a:extLst>
              </a:tr>
              <a:tr h="285565">
                <a:tc>
                  <a:txBody>
                    <a:bodyPr/>
                    <a:lstStyle/>
                    <a:p>
                      <a:r>
                        <a:rPr lang="en-US" sz="1600" dirty="0">
                          <a:latin typeface="Abadi MT Condensed Light" panose="020B0306030101010103" pitchFamily="34" charset="77"/>
                        </a:rPr>
                        <a:t>14:00-15:00</a:t>
                      </a:r>
                    </a:p>
                  </a:txBody>
                  <a:tcPr/>
                </a:tc>
                <a:tc>
                  <a:txBody>
                    <a:bodyPr/>
                    <a:lstStyle/>
                    <a:p>
                      <a:r>
                        <a:rPr lang="en-US" sz="1600" dirty="0">
                          <a:latin typeface="Abadi MT Condensed Light" panose="020B0306030101010103" pitchFamily="34" charset="77"/>
                        </a:rPr>
                        <a:t>Skip-gram Exercise</a:t>
                      </a:r>
                    </a:p>
                  </a:txBody>
                  <a:tcPr/>
                </a:tc>
                <a:extLst>
                  <a:ext uri="{0D108BD9-81ED-4DB2-BD59-A6C34878D82A}">
                    <a16:rowId xmlns:a16="http://schemas.microsoft.com/office/drawing/2014/main" val="2737622445"/>
                  </a:ext>
                </a:extLst>
              </a:tr>
              <a:tr h="285565">
                <a:tc>
                  <a:txBody>
                    <a:bodyPr/>
                    <a:lstStyle/>
                    <a:p>
                      <a:r>
                        <a:rPr lang="en-US" sz="1600" dirty="0">
                          <a:latin typeface="Abadi MT Condensed Light" panose="020B0306030101010103" pitchFamily="34" charset="77"/>
                        </a:rPr>
                        <a:t>15:00-16:00</a:t>
                      </a:r>
                    </a:p>
                  </a:txBody>
                  <a:tcPr/>
                </a:tc>
                <a:tc>
                  <a:txBody>
                    <a:bodyPr/>
                    <a:lstStyle/>
                    <a:p>
                      <a:r>
                        <a:rPr lang="en-US" sz="1600" dirty="0">
                          <a:latin typeface="Abadi MT Condensed Light" panose="020B0306030101010103" pitchFamily="34" charset="77"/>
                        </a:rPr>
                        <a:t>CBOW Exercise</a:t>
                      </a:r>
                    </a:p>
                  </a:txBody>
                  <a:tcPr/>
                </a:tc>
                <a:extLst>
                  <a:ext uri="{0D108BD9-81ED-4DB2-BD59-A6C34878D82A}">
                    <a16:rowId xmlns:a16="http://schemas.microsoft.com/office/drawing/2014/main" val="2077821706"/>
                  </a:ext>
                </a:extLst>
              </a:tr>
            </a:tbl>
          </a:graphicData>
        </a:graphic>
      </p:graphicFrame>
    </p:spTree>
    <p:extLst>
      <p:ext uri="{BB962C8B-B14F-4D97-AF65-F5344CB8AC3E}">
        <p14:creationId xmlns:p14="http://schemas.microsoft.com/office/powerpoint/2010/main" val="30980600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DBFC-7AE3-2241-B0AE-AE7AD2BE519B}"/>
              </a:ext>
            </a:extLst>
          </p:cNvPr>
          <p:cNvSpPr>
            <a:spLocks noGrp="1"/>
          </p:cNvSpPr>
          <p:nvPr>
            <p:ph type="title"/>
          </p:nvPr>
        </p:nvSpPr>
        <p:spPr/>
        <p:txBody>
          <a:bodyPr/>
          <a:lstStyle/>
          <a:p>
            <a:r>
              <a:rPr lang="en-US" dirty="0"/>
              <a:t>Deep Semantic Similarity Model (DSSM)</a:t>
            </a:r>
          </a:p>
        </p:txBody>
      </p:sp>
      <p:sp>
        <p:nvSpPr>
          <p:cNvPr id="3" name="Content Placeholder 2">
            <a:extLst>
              <a:ext uri="{FF2B5EF4-FFF2-40B4-BE49-F238E27FC236}">
                <a16:creationId xmlns:a16="http://schemas.microsoft.com/office/drawing/2014/main" id="{C16619B6-85B5-FE41-BBA2-C78AC8AFF39D}"/>
              </a:ext>
            </a:extLst>
          </p:cNvPr>
          <p:cNvSpPr>
            <a:spLocks noGrp="1"/>
          </p:cNvSpPr>
          <p:nvPr>
            <p:ph idx="1"/>
          </p:nvPr>
        </p:nvSpPr>
        <p:spPr>
          <a:xfrm>
            <a:off x="838200" y="1825625"/>
            <a:ext cx="5697071" cy="4351338"/>
          </a:xfrm>
        </p:spPr>
        <p:txBody>
          <a:bodyPr/>
          <a:lstStyle/>
          <a:p>
            <a:r>
              <a:rPr lang="en-US" dirty="0"/>
              <a:t>Siamese network trained E2E on query and document title pairs</a:t>
            </a:r>
          </a:p>
          <a:p>
            <a:r>
              <a:rPr lang="en-US" dirty="0"/>
              <a:t>Relevance is estimated by cosine similarity between query and document embeddings</a:t>
            </a:r>
          </a:p>
          <a:p>
            <a:r>
              <a:rPr lang="en-US" dirty="0"/>
              <a:t>Input: character trigraph counts (bag of words assumption)</a:t>
            </a:r>
          </a:p>
          <a:p>
            <a:r>
              <a:rPr lang="en-US" dirty="0"/>
              <a:t>Minimizes cross-entropy loss against randomly sampled negative documents</a:t>
            </a:r>
          </a:p>
        </p:txBody>
      </p:sp>
      <p:pic>
        <p:nvPicPr>
          <p:cNvPr id="4" name="Picture 3">
            <a:extLst>
              <a:ext uri="{FF2B5EF4-FFF2-40B4-BE49-F238E27FC236}">
                <a16:creationId xmlns:a16="http://schemas.microsoft.com/office/drawing/2014/main" id="{9854F597-CC21-C54D-866A-1E8005C6DB57}"/>
              </a:ext>
            </a:extLst>
          </p:cNvPr>
          <p:cNvPicPr>
            <a:picLocks noChangeAspect="1"/>
          </p:cNvPicPr>
          <p:nvPr/>
        </p:nvPicPr>
        <p:blipFill>
          <a:blip r:embed="rId2"/>
          <a:stretch>
            <a:fillRect/>
          </a:stretch>
        </p:blipFill>
        <p:spPr>
          <a:xfrm>
            <a:off x="6535271" y="1825625"/>
            <a:ext cx="5487681" cy="3956610"/>
          </a:xfrm>
          <a:prstGeom prst="rect">
            <a:avLst/>
          </a:prstGeom>
        </p:spPr>
      </p:pic>
      <p:sp>
        <p:nvSpPr>
          <p:cNvPr id="5" name="Rectangle 4">
            <a:extLst>
              <a:ext uri="{FF2B5EF4-FFF2-40B4-BE49-F238E27FC236}">
                <a16:creationId xmlns:a16="http://schemas.microsoft.com/office/drawing/2014/main" id="{2381315B-A391-F543-B605-85A05D5E4386}"/>
              </a:ext>
            </a:extLst>
          </p:cNvPr>
          <p:cNvSpPr/>
          <p:nvPr/>
        </p:nvSpPr>
        <p:spPr>
          <a:xfrm>
            <a:off x="-18055" y="6419377"/>
            <a:ext cx="12192000" cy="307777"/>
          </a:xfrm>
          <a:prstGeom prst="rect">
            <a:avLst/>
          </a:prstGeom>
        </p:spPr>
        <p:txBody>
          <a:bodyPr wrap="square">
            <a:spAutoFit/>
          </a:bodyPr>
          <a:lstStyle/>
          <a:p>
            <a:pPr algn="ctr"/>
            <a:r>
              <a:rPr lang="en-US" sz="1400" dirty="0">
                <a:latin typeface="Abadi MT Condensed Light" panose="020B0306030101010103" pitchFamily="34" charset="77"/>
              </a:rPr>
              <a:t>Po-Sen Huang, </a:t>
            </a:r>
            <a:r>
              <a:rPr lang="en-US" sz="1400" dirty="0" err="1">
                <a:latin typeface="Abadi MT Condensed Light" panose="020B0306030101010103" pitchFamily="34" charset="77"/>
              </a:rPr>
              <a:t>Xiaodong</a:t>
            </a:r>
            <a:r>
              <a:rPr lang="en-US" sz="1400" dirty="0">
                <a:latin typeface="Abadi MT Condensed Light" panose="020B0306030101010103" pitchFamily="34" charset="77"/>
              </a:rPr>
              <a:t> He, </a:t>
            </a:r>
            <a:r>
              <a:rPr lang="en-US" sz="1400" dirty="0" err="1">
                <a:latin typeface="Abadi MT Condensed Light" panose="020B0306030101010103" pitchFamily="34" charset="77"/>
              </a:rPr>
              <a:t>Jianfeng</a:t>
            </a:r>
            <a:r>
              <a:rPr lang="en-US" sz="1400" dirty="0">
                <a:latin typeface="Abadi MT Condensed Light" panose="020B0306030101010103" pitchFamily="34" charset="77"/>
              </a:rPr>
              <a:t> Gao, Li Deng, Alex </a:t>
            </a:r>
            <a:r>
              <a:rPr lang="en-US" sz="1400" dirty="0" err="1">
                <a:latin typeface="Abadi MT Condensed Light" panose="020B0306030101010103" pitchFamily="34" charset="77"/>
              </a:rPr>
              <a:t>Acero</a:t>
            </a:r>
            <a:r>
              <a:rPr lang="en-US" sz="1400" dirty="0">
                <a:latin typeface="Abadi MT Condensed Light" panose="020B0306030101010103" pitchFamily="34" charset="77"/>
              </a:rPr>
              <a:t>, and Larry Heck. Learning deep structured semantic models for web search using clickthrough data. In CIKM, 2013.</a:t>
            </a:r>
          </a:p>
        </p:txBody>
      </p:sp>
    </p:spTree>
    <p:extLst>
      <p:ext uri="{BB962C8B-B14F-4D97-AF65-F5344CB8AC3E}">
        <p14:creationId xmlns:p14="http://schemas.microsoft.com/office/powerpoint/2010/main" val="2248290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DBFC-7AE3-2241-B0AE-AE7AD2BE519B}"/>
              </a:ext>
            </a:extLst>
          </p:cNvPr>
          <p:cNvSpPr>
            <a:spLocks noGrp="1"/>
          </p:cNvSpPr>
          <p:nvPr>
            <p:ph type="title"/>
          </p:nvPr>
        </p:nvSpPr>
        <p:spPr/>
        <p:txBody>
          <a:bodyPr/>
          <a:lstStyle/>
          <a:p>
            <a:r>
              <a:rPr lang="en-US" dirty="0"/>
              <a:t>Convolutional Deep Semantic Similarity Model (CDSSM)</a:t>
            </a:r>
          </a:p>
        </p:txBody>
      </p:sp>
      <p:sp>
        <p:nvSpPr>
          <p:cNvPr id="3" name="Content Placeholder 2">
            <a:extLst>
              <a:ext uri="{FF2B5EF4-FFF2-40B4-BE49-F238E27FC236}">
                <a16:creationId xmlns:a16="http://schemas.microsoft.com/office/drawing/2014/main" id="{C16619B6-85B5-FE41-BBA2-C78AC8AFF39D}"/>
              </a:ext>
            </a:extLst>
          </p:cNvPr>
          <p:cNvSpPr>
            <a:spLocks noGrp="1"/>
          </p:cNvSpPr>
          <p:nvPr>
            <p:ph idx="1"/>
          </p:nvPr>
        </p:nvSpPr>
        <p:spPr>
          <a:xfrm>
            <a:off x="838200" y="1825625"/>
            <a:ext cx="5697071" cy="4351338"/>
          </a:xfrm>
        </p:spPr>
        <p:txBody>
          <a:bodyPr/>
          <a:lstStyle/>
          <a:p>
            <a:r>
              <a:rPr lang="en-US" dirty="0"/>
              <a:t>Replace bag-of-words assumption by concatenating term vectors in a sequence on the input</a:t>
            </a:r>
          </a:p>
          <a:p>
            <a:r>
              <a:rPr lang="en-US" dirty="0"/>
              <a:t>Convolution followed by global max-pooling</a:t>
            </a:r>
          </a:p>
        </p:txBody>
      </p:sp>
      <p:sp>
        <p:nvSpPr>
          <p:cNvPr id="5" name="Rectangle 4">
            <a:extLst>
              <a:ext uri="{FF2B5EF4-FFF2-40B4-BE49-F238E27FC236}">
                <a16:creationId xmlns:a16="http://schemas.microsoft.com/office/drawing/2014/main" id="{2381315B-A391-F543-B605-85A05D5E4386}"/>
              </a:ext>
            </a:extLst>
          </p:cNvPr>
          <p:cNvSpPr/>
          <p:nvPr/>
        </p:nvSpPr>
        <p:spPr>
          <a:xfrm>
            <a:off x="-18055" y="6419377"/>
            <a:ext cx="12192000" cy="338554"/>
          </a:xfrm>
          <a:prstGeom prst="rect">
            <a:avLst/>
          </a:prstGeom>
        </p:spPr>
        <p:txBody>
          <a:bodyPr wrap="square">
            <a:spAutoFit/>
          </a:bodyPr>
          <a:lstStyle/>
          <a:p>
            <a:pPr algn="ctr"/>
            <a:r>
              <a:rPr lang="en-US" sz="1600" dirty="0" err="1">
                <a:latin typeface="Abadi MT Condensed Light" panose="020B0306030101010103" pitchFamily="34" charset="77"/>
              </a:rPr>
              <a:t>Yelong</a:t>
            </a:r>
            <a:r>
              <a:rPr lang="en-US" sz="1600" dirty="0">
                <a:latin typeface="Abadi MT Condensed Light" panose="020B0306030101010103" pitchFamily="34" charset="77"/>
              </a:rPr>
              <a:t> Shen, </a:t>
            </a:r>
            <a:r>
              <a:rPr lang="en-US" sz="1600" dirty="0" err="1">
                <a:latin typeface="Abadi MT Condensed Light" panose="020B0306030101010103" pitchFamily="34" charset="77"/>
              </a:rPr>
              <a:t>Xiaodong</a:t>
            </a:r>
            <a:r>
              <a:rPr lang="en-US" sz="1600" dirty="0">
                <a:latin typeface="Abadi MT Condensed Light" panose="020B0306030101010103" pitchFamily="34" charset="77"/>
              </a:rPr>
              <a:t> He, </a:t>
            </a:r>
            <a:r>
              <a:rPr lang="en-US" sz="1600" dirty="0" err="1">
                <a:latin typeface="Abadi MT Condensed Light" panose="020B0306030101010103" pitchFamily="34" charset="77"/>
              </a:rPr>
              <a:t>Jianfeng</a:t>
            </a:r>
            <a:r>
              <a:rPr lang="en-US" sz="1600" dirty="0">
                <a:latin typeface="Abadi MT Condensed Light" panose="020B0306030101010103" pitchFamily="34" charset="77"/>
              </a:rPr>
              <a:t> Gao, Li Deng, and Gregoire </a:t>
            </a:r>
            <a:r>
              <a:rPr lang="en-US" sz="1600" dirty="0" err="1">
                <a:latin typeface="Abadi MT Condensed Light" panose="020B0306030101010103" pitchFamily="34" charset="77"/>
              </a:rPr>
              <a:t>Mesnil</a:t>
            </a:r>
            <a:r>
              <a:rPr lang="en-US" sz="1600" dirty="0">
                <a:latin typeface="Abadi MT Condensed Light" panose="020B0306030101010103" pitchFamily="34" charset="77"/>
              </a:rPr>
              <a:t>. A latent semantic model with convolutional-pooling structure for information retrieval. In CIKM, 2014.</a:t>
            </a:r>
          </a:p>
        </p:txBody>
      </p:sp>
      <p:pic>
        <p:nvPicPr>
          <p:cNvPr id="6" name="Picture 5">
            <a:extLst>
              <a:ext uri="{FF2B5EF4-FFF2-40B4-BE49-F238E27FC236}">
                <a16:creationId xmlns:a16="http://schemas.microsoft.com/office/drawing/2014/main" id="{E9C68910-7FDF-434D-B13C-E89738D0FD50}"/>
              </a:ext>
            </a:extLst>
          </p:cNvPr>
          <p:cNvPicPr>
            <a:picLocks noChangeAspect="1"/>
          </p:cNvPicPr>
          <p:nvPr/>
        </p:nvPicPr>
        <p:blipFill>
          <a:blip r:embed="rId2"/>
          <a:stretch>
            <a:fillRect/>
          </a:stretch>
        </p:blipFill>
        <p:spPr>
          <a:xfrm>
            <a:off x="373156" y="3605727"/>
            <a:ext cx="6362700" cy="2768600"/>
          </a:xfrm>
          <a:prstGeom prst="rect">
            <a:avLst/>
          </a:prstGeom>
        </p:spPr>
      </p:pic>
      <p:pic>
        <p:nvPicPr>
          <p:cNvPr id="7" name="Picture 6">
            <a:extLst>
              <a:ext uri="{FF2B5EF4-FFF2-40B4-BE49-F238E27FC236}">
                <a16:creationId xmlns:a16="http://schemas.microsoft.com/office/drawing/2014/main" id="{F525251A-F701-164A-9391-D2FF497DFB47}"/>
              </a:ext>
            </a:extLst>
          </p:cNvPr>
          <p:cNvPicPr>
            <a:picLocks noChangeAspect="1"/>
          </p:cNvPicPr>
          <p:nvPr/>
        </p:nvPicPr>
        <p:blipFill>
          <a:blip r:embed="rId3"/>
          <a:stretch>
            <a:fillRect/>
          </a:stretch>
        </p:blipFill>
        <p:spPr>
          <a:xfrm>
            <a:off x="6735856" y="1825625"/>
            <a:ext cx="5229710" cy="3895699"/>
          </a:xfrm>
          <a:prstGeom prst="rect">
            <a:avLst/>
          </a:prstGeom>
        </p:spPr>
      </p:pic>
    </p:spTree>
    <p:extLst>
      <p:ext uri="{BB962C8B-B14F-4D97-AF65-F5344CB8AC3E}">
        <p14:creationId xmlns:p14="http://schemas.microsoft.com/office/powerpoint/2010/main" val="18768846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D383E-0523-4945-94F7-EA7630F98B2E}"/>
              </a:ext>
            </a:extLst>
          </p:cNvPr>
          <p:cNvSpPr>
            <a:spLocks noGrp="1"/>
          </p:cNvSpPr>
          <p:nvPr>
            <p:ph type="title"/>
          </p:nvPr>
        </p:nvSpPr>
        <p:spPr/>
        <p:txBody>
          <a:bodyPr/>
          <a:lstStyle/>
          <a:p>
            <a:r>
              <a:rPr lang="en-US" dirty="0"/>
              <a:t>Siamese Network</a:t>
            </a:r>
          </a:p>
        </p:txBody>
      </p:sp>
      <p:sp>
        <p:nvSpPr>
          <p:cNvPr id="3" name="Content Placeholder 2">
            <a:extLst>
              <a:ext uri="{FF2B5EF4-FFF2-40B4-BE49-F238E27FC236}">
                <a16:creationId xmlns:a16="http://schemas.microsoft.com/office/drawing/2014/main" id="{31428ED9-9912-7D41-B582-2EFCA72E952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544DC59-FE3B-844F-A77E-3C1B5949A613}"/>
              </a:ext>
            </a:extLst>
          </p:cNvPr>
          <p:cNvPicPr>
            <a:picLocks noChangeAspect="1"/>
          </p:cNvPicPr>
          <p:nvPr/>
        </p:nvPicPr>
        <p:blipFill>
          <a:blip r:embed="rId2"/>
          <a:stretch>
            <a:fillRect/>
          </a:stretch>
        </p:blipFill>
        <p:spPr>
          <a:xfrm>
            <a:off x="1200150" y="1690688"/>
            <a:ext cx="9791700" cy="4343400"/>
          </a:xfrm>
          <a:prstGeom prst="rect">
            <a:avLst/>
          </a:prstGeom>
        </p:spPr>
      </p:pic>
    </p:spTree>
    <p:extLst>
      <p:ext uri="{BB962C8B-B14F-4D97-AF65-F5344CB8AC3E}">
        <p14:creationId xmlns:p14="http://schemas.microsoft.com/office/powerpoint/2010/main" val="33639843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B4B58-1B27-6A42-9AD5-10CEFF8513D9}"/>
              </a:ext>
            </a:extLst>
          </p:cNvPr>
          <p:cNvSpPr>
            <a:spLocks noGrp="1"/>
          </p:cNvSpPr>
          <p:nvPr>
            <p:ph type="title"/>
          </p:nvPr>
        </p:nvSpPr>
        <p:spPr/>
        <p:txBody>
          <a:bodyPr/>
          <a:lstStyle/>
          <a:p>
            <a:pPr algn="l" defTabSz="914400" rtl="1" eaLnBrk="1" latinLnBrk="0" hangingPunct="1">
              <a:lnSpc>
                <a:spcPct val="90000"/>
              </a:lnSpc>
              <a:spcBef>
                <a:spcPct val="0"/>
              </a:spcBef>
              <a:buNone/>
            </a:pPr>
            <a:r>
              <a:rPr lang="en-US" dirty="0"/>
              <a:t>DSSM Tasks</a:t>
            </a:r>
          </a:p>
        </p:txBody>
      </p:sp>
      <p:sp>
        <p:nvSpPr>
          <p:cNvPr id="3" name="Content Placeholder 2">
            <a:extLst>
              <a:ext uri="{FF2B5EF4-FFF2-40B4-BE49-F238E27FC236}">
                <a16:creationId xmlns:a16="http://schemas.microsoft.com/office/drawing/2014/main" id="{77974D0F-FF97-EA4D-BB45-2F2A312DEAE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590E9BF-B7B7-EB45-B76F-DE7896F55AD9}"/>
              </a:ext>
            </a:extLst>
          </p:cNvPr>
          <p:cNvPicPr>
            <a:picLocks noChangeAspect="1"/>
          </p:cNvPicPr>
          <p:nvPr/>
        </p:nvPicPr>
        <p:blipFill>
          <a:blip r:embed="rId2"/>
          <a:stretch>
            <a:fillRect/>
          </a:stretch>
        </p:blipFill>
        <p:spPr>
          <a:xfrm>
            <a:off x="212912" y="1690688"/>
            <a:ext cx="11766176" cy="2284901"/>
          </a:xfrm>
          <a:prstGeom prst="rect">
            <a:avLst/>
          </a:prstGeom>
        </p:spPr>
      </p:pic>
      <p:pic>
        <p:nvPicPr>
          <p:cNvPr id="5" name="Picture 4">
            <a:extLst>
              <a:ext uri="{FF2B5EF4-FFF2-40B4-BE49-F238E27FC236}">
                <a16:creationId xmlns:a16="http://schemas.microsoft.com/office/drawing/2014/main" id="{18C575CD-70FF-9A4D-8B7E-7A2C137CB8E8}"/>
              </a:ext>
            </a:extLst>
          </p:cNvPr>
          <p:cNvPicPr>
            <a:picLocks noChangeAspect="1"/>
          </p:cNvPicPr>
          <p:nvPr/>
        </p:nvPicPr>
        <p:blipFill>
          <a:blip r:embed="rId3"/>
          <a:stretch>
            <a:fillRect/>
          </a:stretch>
        </p:blipFill>
        <p:spPr>
          <a:xfrm>
            <a:off x="2826774" y="4465125"/>
            <a:ext cx="6538452" cy="1846775"/>
          </a:xfrm>
          <a:prstGeom prst="rect">
            <a:avLst/>
          </a:prstGeom>
        </p:spPr>
      </p:pic>
    </p:spTree>
    <p:extLst>
      <p:ext uri="{BB962C8B-B14F-4D97-AF65-F5344CB8AC3E}">
        <p14:creationId xmlns:p14="http://schemas.microsoft.com/office/powerpoint/2010/main" val="32106187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B4B58-1B27-6A42-9AD5-10CEFF8513D9}"/>
              </a:ext>
            </a:extLst>
          </p:cNvPr>
          <p:cNvSpPr>
            <a:spLocks noGrp="1"/>
          </p:cNvSpPr>
          <p:nvPr>
            <p:ph type="title"/>
          </p:nvPr>
        </p:nvSpPr>
        <p:spPr/>
        <p:txBody>
          <a:bodyPr/>
          <a:lstStyle/>
          <a:p>
            <a:pPr algn="l" defTabSz="914400" rtl="1" eaLnBrk="1" latinLnBrk="0" hangingPunct="1">
              <a:lnSpc>
                <a:spcPct val="90000"/>
              </a:lnSpc>
              <a:spcBef>
                <a:spcPct val="0"/>
              </a:spcBef>
              <a:buNone/>
            </a:pPr>
            <a:r>
              <a:rPr lang="en-US" dirty="0"/>
              <a:t>DSSM Analogies Based on Query Pairs Training</a:t>
            </a:r>
          </a:p>
        </p:txBody>
      </p:sp>
      <p:sp>
        <p:nvSpPr>
          <p:cNvPr id="3" name="Content Placeholder 2">
            <a:extLst>
              <a:ext uri="{FF2B5EF4-FFF2-40B4-BE49-F238E27FC236}">
                <a16:creationId xmlns:a16="http://schemas.microsoft.com/office/drawing/2014/main" id="{77974D0F-FF97-EA4D-BB45-2F2A312DEAE9}"/>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10C883C2-1586-1142-82B2-5334366E3B96}"/>
              </a:ext>
            </a:extLst>
          </p:cNvPr>
          <p:cNvPicPr>
            <a:picLocks noChangeAspect="1"/>
          </p:cNvPicPr>
          <p:nvPr/>
        </p:nvPicPr>
        <p:blipFill>
          <a:blip r:embed="rId2"/>
          <a:stretch>
            <a:fillRect/>
          </a:stretch>
        </p:blipFill>
        <p:spPr>
          <a:xfrm>
            <a:off x="626222" y="1559191"/>
            <a:ext cx="10939556" cy="4460236"/>
          </a:xfrm>
          <a:prstGeom prst="rect">
            <a:avLst/>
          </a:prstGeom>
        </p:spPr>
      </p:pic>
      <p:sp>
        <p:nvSpPr>
          <p:cNvPr id="6" name="Rectangle 5">
            <a:extLst>
              <a:ext uri="{FF2B5EF4-FFF2-40B4-BE49-F238E27FC236}">
                <a16:creationId xmlns:a16="http://schemas.microsoft.com/office/drawing/2014/main" id="{0DD2D7DB-BC54-904B-86EC-F23DA45C0A24}"/>
              </a:ext>
            </a:extLst>
          </p:cNvPr>
          <p:cNvSpPr/>
          <p:nvPr/>
        </p:nvSpPr>
        <p:spPr>
          <a:xfrm>
            <a:off x="-18055" y="6419377"/>
            <a:ext cx="12192000" cy="338554"/>
          </a:xfrm>
          <a:prstGeom prst="rect">
            <a:avLst/>
          </a:prstGeom>
        </p:spPr>
        <p:txBody>
          <a:bodyPr wrap="square">
            <a:spAutoFit/>
          </a:bodyPr>
          <a:lstStyle/>
          <a:p>
            <a:pPr algn="ctr"/>
            <a:r>
              <a:rPr lang="en-US" sz="1600" dirty="0">
                <a:latin typeface="Abadi MT Condensed Light" panose="020B0306030101010103" pitchFamily="34" charset="77"/>
              </a:rPr>
              <a:t>Bhaskar Mitra. Exploring session context using distributed representations of queries and reformulations. In SIGIR, 2015.</a:t>
            </a:r>
          </a:p>
        </p:txBody>
      </p:sp>
    </p:spTree>
    <p:extLst>
      <p:ext uri="{BB962C8B-B14F-4D97-AF65-F5344CB8AC3E}">
        <p14:creationId xmlns:p14="http://schemas.microsoft.com/office/powerpoint/2010/main" val="1620861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EC625-4EC8-5845-B04B-4A4B74F17A45}"/>
              </a:ext>
            </a:extLst>
          </p:cNvPr>
          <p:cNvSpPr>
            <a:spLocks noGrp="1"/>
          </p:cNvSpPr>
          <p:nvPr>
            <p:ph type="title"/>
          </p:nvPr>
        </p:nvSpPr>
        <p:spPr/>
        <p:txBody>
          <a:bodyPr/>
          <a:lstStyle/>
          <a:p>
            <a:r>
              <a:rPr lang="en-US" dirty="0"/>
              <a:t>IR Basic Elements</a:t>
            </a:r>
          </a:p>
        </p:txBody>
      </p:sp>
      <p:sp>
        <p:nvSpPr>
          <p:cNvPr id="3" name="Content Placeholder 2">
            <a:extLst>
              <a:ext uri="{FF2B5EF4-FFF2-40B4-BE49-F238E27FC236}">
                <a16:creationId xmlns:a16="http://schemas.microsoft.com/office/drawing/2014/main" id="{9A9D561F-288F-B243-85A7-374DD5F458B9}"/>
              </a:ext>
            </a:extLst>
          </p:cNvPr>
          <p:cNvSpPr>
            <a:spLocks noGrp="1"/>
          </p:cNvSpPr>
          <p:nvPr>
            <p:ph idx="1"/>
          </p:nvPr>
        </p:nvSpPr>
        <p:spPr/>
        <p:txBody>
          <a:bodyPr/>
          <a:lstStyle/>
          <a:p>
            <a:pPr marL="0" indent="0">
              <a:buNone/>
            </a:pPr>
            <a:r>
              <a:rPr lang="en-US" dirty="0">
                <a:solidFill>
                  <a:schemeClr val="bg2">
                    <a:lumMod val="50000"/>
                  </a:schemeClr>
                </a:solidFill>
              </a:rPr>
              <a:t>Term frequency</a:t>
            </a:r>
          </a:p>
          <a:p>
            <a:pPr marL="0" indent="0">
              <a:buNone/>
            </a:pPr>
            <a:r>
              <a:rPr lang="en-US" dirty="0">
                <a:solidFill>
                  <a:schemeClr val="bg2">
                    <a:lumMod val="50000"/>
                  </a:schemeClr>
                </a:solidFill>
              </a:rPr>
              <a:t>Term weighting</a:t>
            </a:r>
          </a:p>
          <a:p>
            <a:pPr marL="0" indent="0">
              <a:buNone/>
            </a:pPr>
            <a:r>
              <a:rPr lang="en-US" dirty="0">
                <a:solidFill>
                  <a:schemeClr val="bg2">
                    <a:lumMod val="50000"/>
                  </a:schemeClr>
                </a:solidFill>
              </a:rPr>
              <a:t>Term saturation</a:t>
            </a:r>
          </a:p>
          <a:p>
            <a:pPr marL="0" indent="0">
              <a:buNone/>
            </a:pPr>
            <a:r>
              <a:rPr lang="en-US" dirty="0">
                <a:solidFill>
                  <a:schemeClr val="bg2">
                    <a:lumMod val="50000"/>
                  </a:schemeClr>
                </a:solidFill>
              </a:rPr>
              <a:t>Document length</a:t>
            </a:r>
          </a:p>
          <a:p>
            <a:pPr marL="0" indent="0">
              <a:buNone/>
            </a:pPr>
            <a:r>
              <a:rPr lang="en-US" dirty="0">
                <a:solidFill>
                  <a:schemeClr val="bg2">
                    <a:lumMod val="50000"/>
                  </a:schemeClr>
                </a:solidFill>
              </a:rPr>
              <a:t>Term proximity</a:t>
            </a:r>
          </a:p>
          <a:p>
            <a:pPr marL="0" indent="0">
              <a:buNone/>
            </a:pPr>
            <a:r>
              <a:rPr lang="en-US" dirty="0">
                <a:solidFill>
                  <a:schemeClr val="bg2">
                    <a:lumMod val="50000"/>
                  </a:schemeClr>
                </a:solidFill>
              </a:rPr>
              <a:t>Term position</a:t>
            </a:r>
          </a:p>
          <a:p>
            <a:pPr marL="0" indent="0">
              <a:buNone/>
            </a:pPr>
            <a:r>
              <a:rPr lang="en-US" dirty="0">
                <a:solidFill>
                  <a:schemeClr val="bg2">
                    <a:lumMod val="50000"/>
                  </a:schemeClr>
                </a:solidFill>
              </a:rPr>
              <a:t>Vocabulary mismatch</a:t>
            </a:r>
          </a:p>
          <a:p>
            <a:pPr marL="0" indent="0">
              <a:buNone/>
            </a:pPr>
            <a:r>
              <a:rPr lang="en-US" dirty="0">
                <a:solidFill>
                  <a:schemeClr val="bg2">
                    <a:lumMod val="50000"/>
                  </a:schemeClr>
                </a:solidFill>
              </a:rPr>
              <a:t>Term aboutness</a:t>
            </a:r>
          </a:p>
        </p:txBody>
      </p:sp>
    </p:spTree>
    <p:extLst>
      <p:ext uri="{BB962C8B-B14F-4D97-AF65-F5344CB8AC3E}">
        <p14:creationId xmlns:p14="http://schemas.microsoft.com/office/powerpoint/2010/main" val="15745401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DBFC-7AE3-2241-B0AE-AE7AD2BE519B}"/>
              </a:ext>
            </a:extLst>
          </p:cNvPr>
          <p:cNvSpPr>
            <a:spLocks noGrp="1"/>
          </p:cNvSpPr>
          <p:nvPr>
            <p:ph type="title"/>
          </p:nvPr>
        </p:nvSpPr>
        <p:spPr/>
        <p:txBody>
          <a:bodyPr/>
          <a:lstStyle/>
          <a:p>
            <a:r>
              <a:rPr lang="en-US" dirty="0"/>
              <a:t>Interaction-Based Networks</a:t>
            </a:r>
            <a:r>
              <a:rPr lang="he-IL" dirty="0"/>
              <a:t> </a:t>
            </a:r>
            <a:r>
              <a:rPr lang="en-US" dirty="0"/>
              <a:t> (for short texts)</a:t>
            </a:r>
          </a:p>
        </p:txBody>
      </p:sp>
      <p:sp>
        <p:nvSpPr>
          <p:cNvPr id="3" name="Content Placeholder 2">
            <a:extLst>
              <a:ext uri="{FF2B5EF4-FFF2-40B4-BE49-F238E27FC236}">
                <a16:creationId xmlns:a16="http://schemas.microsoft.com/office/drawing/2014/main" id="{C16619B6-85B5-FE41-BBA2-C78AC8AFF39D}"/>
              </a:ext>
            </a:extLst>
          </p:cNvPr>
          <p:cNvSpPr>
            <a:spLocks noGrp="1"/>
          </p:cNvSpPr>
          <p:nvPr>
            <p:ph idx="1"/>
          </p:nvPr>
        </p:nvSpPr>
        <p:spPr>
          <a:xfrm>
            <a:off x="838200" y="1825625"/>
            <a:ext cx="5697071" cy="4351338"/>
          </a:xfrm>
        </p:spPr>
        <p:txBody>
          <a:bodyPr>
            <a:normAutofit fontScale="92500"/>
          </a:bodyPr>
          <a:lstStyle/>
          <a:p>
            <a:r>
              <a:rPr lang="en-US" dirty="0"/>
              <a:t>Typically a document is relevant if some part of the document contains information relevant to the query</a:t>
            </a:r>
          </a:p>
          <a:p>
            <a:r>
              <a:rPr lang="en-US" dirty="0"/>
              <a:t>Interaction matrix 𝑋—where 𝑥</a:t>
            </a:r>
            <a:r>
              <a:rPr lang="en-US" baseline="-25000" dirty="0"/>
              <a:t>𝑖𝑗</a:t>
            </a:r>
            <a:r>
              <a:rPr lang="en-US" dirty="0"/>
              <a:t> is obtained by comparing the </a:t>
            </a:r>
            <a:r>
              <a:rPr lang="en-US" dirty="0" err="1"/>
              <a:t>i</a:t>
            </a:r>
            <a:r>
              <a:rPr lang="en-US" baseline="30000" dirty="0" err="1"/>
              <a:t>th</a:t>
            </a:r>
            <a:r>
              <a:rPr lang="en-US" dirty="0"/>
              <a:t> window over query terms with the </a:t>
            </a:r>
            <a:r>
              <a:rPr lang="en-US" dirty="0" err="1"/>
              <a:t>j</a:t>
            </a:r>
            <a:r>
              <a:rPr lang="en-US" baseline="30000" dirty="0" err="1"/>
              <a:t>th</a:t>
            </a:r>
            <a:r>
              <a:rPr lang="en-US" dirty="0"/>
              <a:t> window over the document terms - captures evidence of relevance from different parts of the document</a:t>
            </a:r>
          </a:p>
          <a:p>
            <a:r>
              <a:rPr lang="en-US" dirty="0"/>
              <a:t>Additional neural network layers can inspect the interaction matrix and aggregate the evidence to estimate overall relevance</a:t>
            </a:r>
          </a:p>
        </p:txBody>
      </p:sp>
      <p:sp>
        <p:nvSpPr>
          <p:cNvPr id="5" name="Rectangle 4">
            <a:extLst>
              <a:ext uri="{FF2B5EF4-FFF2-40B4-BE49-F238E27FC236}">
                <a16:creationId xmlns:a16="http://schemas.microsoft.com/office/drawing/2014/main" id="{2381315B-A391-F543-B605-85A05D5E4386}"/>
              </a:ext>
            </a:extLst>
          </p:cNvPr>
          <p:cNvSpPr/>
          <p:nvPr/>
        </p:nvSpPr>
        <p:spPr>
          <a:xfrm>
            <a:off x="-18055" y="6419377"/>
            <a:ext cx="12192000" cy="338554"/>
          </a:xfrm>
          <a:prstGeom prst="rect">
            <a:avLst/>
          </a:prstGeom>
        </p:spPr>
        <p:txBody>
          <a:bodyPr wrap="square">
            <a:spAutoFit/>
          </a:bodyPr>
          <a:lstStyle/>
          <a:p>
            <a:pPr algn="ctr"/>
            <a:r>
              <a:rPr lang="en-US" sz="1600" dirty="0" err="1">
                <a:latin typeface="Abadi MT Condensed Light" panose="020B0306030101010103" pitchFamily="34" charset="77"/>
              </a:rPr>
              <a:t>Zhengdong</a:t>
            </a:r>
            <a:r>
              <a:rPr lang="en-US" sz="1600" dirty="0">
                <a:latin typeface="Abadi MT Condensed Light" panose="020B0306030101010103" pitchFamily="34" charset="77"/>
              </a:rPr>
              <a:t> Lu and Hang Li. A deep architecture for matching short texts. In NIPS, 2013.</a:t>
            </a:r>
          </a:p>
        </p:txBody>
      </p:sp>
      <p:pic>
        <p:nvPicPr>
          <p:cNvPr id="4" name="Picture 3">
            <a:extLst>
              <a:ext uri="{FF2B5EF4-FFF2-40B4-BE49-F238E27FC236}">
                <a16:creationId xmlns:a16="http://schemas.microsoft.com/office/drawing/2014/main" id="{D7829712-A933-514E-9EB1-DBAB56F6FB54}"/>
              </a:ext>
            </a:extLst>
          </p:cNvPr>
          <p:cNvPicPr>
            <a:picLocks noChangeAspect="1"/>
          </p:cNvPicPr>
          <p:nvPr/>
        </p:nvPicPr>
        <p:blipFill>
          <a:blip r:embed="rId2"/>
          <a:stretch>
            <a:fillRect/>
          </a:stretch>
        </p:blipFill>
        <p:spPr>
          <a:xfrm>
            <a:off x="6662374" y="2540190"/>
            <a:ext cx="5192701" cy="2922208"/>
          </a:xfrm>
          <a:prstGeom prst="rect">
            <a:avLst/>
          </a:prstGeom>
        </p:spPr>
      </p:pic>
    </p:spTree>
    <p:extLst>
      <p:ext uri="{BB962C8B-B14F-4D97-AF65-F5344CB8AC3E}">
        <p14:creationId xmlns:p14="http://schemas.microsoft.com/office/powerpoint/2010/main" val="26744161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1852E-21D6-AE48-B31E-0D6F40FFDD88}"/>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A9D3A668-7F82-2549-87D1-E1C612BD873F}"/>
              </a:ext>
            </a:extLst>
          </p:cNvPr>
          <p:cNvSpPr>
            <a:spLocks noGrp="1"/>
          </p:cNvSpPr>
          <p:nvPr>
            <p:ph idx="1"/>
          </p:nvPr>
        </p:nvSpPr>
        <p:spPr>
          <a:xfrm>
            <a:off x="838200" y="1825625"/>
            <a:ext cx="5401235" cy="4351338"/>
          </a:xfrm>
        </p:spPr>
        <p:txBody>
          <a:bodyPr/>
          <a:lstStyle/>
          <a:p>
            <a:r>
              <a:rPr lang="en-US" dirty="0"/>
              <a:t>…the important of incorporating exact term matches as well as matches in the latent space for estimating relevance?</a:t>
            </a:r>
          </a:p>
        </p:txBody>
      </p:sp>
      <p:pic>
        <p:nvPicPr>
          <p:cNvPr id="4" name="Picture 3">
            <a:extLst>
              <a:ext uri="{FF2B5EF4-FFF2-40B4-BE49-F238E27FC236}">
                <a16:creationId xmlns:a16="http://schemas.microsoft.com/office/drawing/2014/main" id="{1D15463B-0921-3647-BF1C-B74F71D402C8}"/>
              </a:ext>
            </a:extLst>
          </p:cNvPr>
          <p:cNvPicPr>
            <a:picLocks noChangeAspect="1"/>
          </p:cNvPicPr>
          <p:nvPr/>
        </p:nvPicPr>
        <p:blipFill>
          <a:blip r:embed="rId2"/>
          <a:stretch>
            <a:fillRect/>
          </a:stretch>
        </p:blipFill>
        <p:spPr>
          <a:xfrm>
            <a:off x="6096000" y="3203762"/>
            <a:ext cx="5692433" cy="310813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846553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DAC78-7BF6-6F45-AA00-224003985D29}"/>
              </a:ext>
            </a:extLst>
          </p:cNvPr>
          <p:cNvSpPr>
            <a:spLocks noGrp="1"/>
          </p:cNvSpPr>
          <p:nvPr>
            <p:ph type="title"/>
          </p:nvPr>
        </p:nvSpPr>
        <p:spPr/>
        <p:txBody>
          <a:bodyPr/>
          <a:lstStyle/>
          <a:p>
            <a:r>
              <a:rPr lang="en-US" dirty="0"/>
              <a:t>Lexical and Semantic Matching Networks</a:t>
            </a:r>
          </a:p>
        </p:txBody>
      </p:sp>
      <p:sp>
        <p:nvSpPr>
          <p:cNvPr id="3" name="Content Placeholder 2">
            <a:extLst>
              <a:ext uri="{FF2B5EF4-FFF2-40B4-BE49-F238E27FC236}">
                <a16:creationId xmlns:a16="http://schemas.microsoft.com/office/drawing/2014/main" id="{FAB321F6-D1E6-9E46-BE19-B8D7980B4366}"/>
              </a:ext>
            </a:extLst>
          </p:cNvPr>
          <p:cNvSpPr>
            <a:spLocks noGrp="1"/>
          </p:cNvSpPr>
          <p:nvPr>
            <p:ph idx="1"/>
          </p:nvPr>
        </p:nvSpPr>
        <p:spPr>
          <a:xfrm>
            <a:off x="838201" y="1825625"/>
            <a:ext cx="4997824" cy="4351338"/>
          </a:xfrm>
        </p:spPr>
        <p:txBody>
          <a:bodyPr/>
          <a:lstStyle/>
          <a:p>
            <a:r>
              <a:rPr lang="en-US" dirty="0"/>
              <a:t>Mitra et al. [2016] argue that both lexical and semantic matching is important for document ranking</a:t>
            </a:r>
          </a:p>
          <a:p>
            <a:r>
              <a:rPr lang="en-US" b="1" dirty="0"/>
              <a:t>Duet model </a:t>
            </a:r>
            <a:r>
              <a:rPr lang="en-US" dirty="0"/>
              <a:t>is a linear combination of two DNNs—focusing on lexical and semantic matching, respectively—jointly trained on labelled data</a:t>
            </a:r>
          </a:p>
        </p:txBody>
      </p:sp>
      <p:sp>
        <p:nvSpPr>
          <p:cNvPr id="4" name="Rectangle 3">
            <a:extLst>
              <a:ext uri="{FF2B5EF4-FFF2-40B4-BE49-F238E27FC236}">
                <a16:creationId xmlns:a16="http://schemas.microsoft.com/office/drawing/2014/main" id="{56B919E6-2C65-954B-8CAF-AFE012C53EFF}"/>
              </a:ext>
            </a:extLst>
          </p:cNvPr>
          <p:cNvSpPr/>
          <p:nvPr/>
        </p:nvSpPr>
        <p:spPr>
          <a:xfrm>
            <a:off x="-18055" y="6419377"/>
            <a:ext cx="12192000" cy="338554"/>
          </a:xfrm>
          <a:prstGeom prst="rect">
            <a:avLst/>
          </a:prstGeom>
        </p:spPr>
        <p:txBody>
          <a:bodyPr wrap="square">
            <a:spAutoFit/>
          </a:bodyPr>
          <a:lstStyle/>
          <a:p>
            <a:pPr algn="ctr"/>
            <a:r>
              <a:rPr lang="en-US" sz="1600" dirty="0">
                <a:latin typeface="Abadi MT Condensed Light" panose="020B0306030101010103" pitchFamily="34" charset="77"/>
              </a:rPr>
              <a:t>Bhaskar Mitra, Fernando Diaz, and Nick </a:t>
            </a:r>
            <a:r>
              <a:rPr lang="en-US" sz="1600" dirty="0" err="1">
                <a:latin typeface="Abadi MT Condensed Light" panose="020B0306030101010103" pitchFamily="34" charset="77"/>
              </a:rPr>
              <a:t>Craswell</a:t>
            </a:r>
            <a:r>
              <a:rPr lang="en-US" sz="1600" dirty="0">
                <a:latin typeface="Abadi MT Condensed Light" panose="020B0306030101010103" pitchFamily="34" charset="77"/>
              </a:rPr>
              <a:t>. Learning to match using local and distributed representations of text for web search. In WWW, 2017.</a:t>
            </a:r>
          </a:p>
        </p:txBody>
      </p:sp>
      <p:pic>
        <p:nvPicPr>
          <p:cNvPr id="5" name="Picture 4">
            <a:extLst>
              <a:ext uri="{FF2B5EF4-FFF2-40B4-BE49-F238E27FC236}">
                <a16:creationId xmlns:a16="http://schemas.microsoft.com/office/drawing/2014/main" id="{10B8F6C8-8758-0B41-9ADB-EBA99E315A54}"/>
              </a:ext>
            </a:extLst>
          </p:cNvPr>
          <p:cNvPicPr>
            <a:picLocks noChangeAspect="1"/>
          </p:cNvPicPr>
          <p:nvPr/>
        </p:nvPicPr>
        <p:blipFill>
          <a:blip r:embed="rId2"/>
          <a:stretch>
            <a:fillRect/>
          </a:stretch>
        </p:blipFill>
        <p:spPr>
          <a:xfrm>
            <a:off x="5741896" y="1755636"/>
            <a:ext cx="6199093" cy="4421327"/>
          </a:xfrm>
          <a:prstGeom prst="rect">
            <a:avLst/>
          </a:prstGeom>
        </p:spPr>
      </p:pic>
    </p:spTree>
    <p:extLst>
      <p:ext uri="{BB962C8B-B14F-4D97-AF65-F5344CB8AC3E}">
        <p14:creationId xmlns:p14="http://schemas.microsoft.com/office/powerpoint/2010/main" val="22486548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DAC78-7BF6-6F45-AA00-224003985D29}"/>
              </a:ext>
            </a:extLst>
          </p:cNvPr>
          <p:cNvSpPr>
            <a:spLocks noGrp="1"/>
          </p:cNvSpPr>
          <p:nvPr>
            <p:ph type="title"/>
          </p:nvPr>
        </p:nvSpPr>
        <p:spPr/>
        <p:txBody>
          <a:bodyPr/>
          <a:lstStyle/>
          <a:p>
            <a:r>
              <a:rPr lang="en-US" dirty="0"/>
              <a:t>Lexical and Semantic Matching Networks</a:t>
            </a:r>
          </a:p>
        </p:txBody>
      </p:sp>
      <p:sp>
        <p:nvSpPr>
          <p:cNvPr id="3" name="Content Placeholder 2">
            <a:extLst>
              <a:ext uri="{FF2B5EF4-FFF2-40B4-BE49-F238E27FC236}">
                <a16:creationId xmlns:a16="http://schemas.microsoft.com/office/drawing/2014/main" id="{FAB321F6-D1E6-9E46-BE19-B8D7980B4366}"/>
              </a:ext>
            </a:extLst>
          </p:cNvPr>
          <p:cNvSpPr>
            <a:spLocks noGrp="1"/>
          </p:cNvSpPr>
          <p:nvPr>
            <p:ph idx="1"/>
          </p:nvPr>
        </p:nvSpPr>
        <p:spPr>
          <a:xfrm>
            <a:off x="838200" y="1825625"/>
            <a:ext cx="5257799" cy="4351338"/>
          </a:xfrm>
        </p:spPr>
        <p:txBody>
          <a:bodyPr>
            <a:normAutofit lnSpcReduction="10000"/>
          </a:bodyPr>
          <a:lstStyle/>
          <a:p>
            <a:r>
              <a:rPr lang="en-US" dirty="0"/>
              <a:t>Lexical sub-model operates over input matrix </a:t>
            </a:r>
            <a:r>
              <a:rPr lang="en-US" i="1" dirty="0"/>
              <a:t>x</a:t>
            </a:r>
            <a:endParaRPr lang="he-IL" i="1" dirty="0"/>
          </a:p>
          <a:p>
            <a:endParaRPr lang="he-IL" i="1" dirty="0"/>
          </a:p>
          <a:p>
            <a:endParaRPr lang="en-US" i="1" dirty="0"/>
          </a:p>
          <a:p>
            <a:r>
              <a:rPr lang="en-US" dirty="0"/>
              <a:t>In relevant documents,</a:t>
            </a:r>
          </a:p>
          <a:p>
            <a:pPr marL="514350" indent="-514350">
              <a:buFont typeface="+mj-lt"/>
              <a:buAutoNum type="arabicPeriod"/>
            </a:pPr>
            <a:r>
              <a:rPr lang="en-US" dirty="0"/>
              <a:t>Many matches, typically in clusters</a:t>
            </a:r>
          </a:p>
          <a:p>
            <a:pPr marL="514350" indent="-514350">
              <a:buFont typeface="+mj-lt"/>
              <a:buAutoNum type="arabicPeriod"/>
            </a:pPr>
            <a:r>
              <a:rPr lang="en-US" dirty="0"/>
              <a:t>Matches localized early in document</a:t>
            </a:r>
          </a:p>
          <a:p>
            <a:pPr marL="514350" indent="-514350">
              <a:buFont typeface="+mj-lt"/>
              <a:buAutoNum type="arabicPeriod"/>
            </a:pPr>
            <a:r>
              <a:rPr lang="en-US" dirty="0"/>
              <a:t>Matches for all query terms</a:t>
            </a:r>
          </a:p>
          <a:p>
            <a:pPr marL="514350" indent="-514350">
              <a:buFont typeface="+mj-lt"/>
              <a:buAutoNum type="arabicPeriod"/>
            </a:pPr>
            <a:r>
              <a:rPr lang="en-US" dirty="0"/>
              <a:t>In-order (phrasal) matches</a:t>
            </a:r>
            <a:endParaRPr lang="en-US" i="1" dirty="0"/>
          </a:p>
          <a:p>
            <a:endParaRPr lang="en-US" i="1" dirty="0"/>
          </a:p>
        </p:txBody>
      </p:sp>
      <p:sp>
        <p:nvSpPr>
          <p:cNvPr id="4" name="Rectangle 3">
            <a:extLst>
              <a:ext uri="{FF2B5EF4-FFF2-40B4-BE49-F238E27FC236}">
                <a16:creationId xmlns:a16="http://schemas.microsoft.com/office/drawing/2014/main" id="{56B919E6-2C65-954B-8CAF-AFE012C53EFF}"/>
              </a:ext>
            </a:extLst>
          </p:cNvPr>
          <p:cNvSpPr/>
          <p:nvPr/>
        </p:nvSpPr>
        <p:spPr>
          <a:xfrm>
            <a:off x="-18055" y="6419377"/>
            <a:ext cx="12192000" cy="338554"/>
          </a:xfrm>
          <a:prstGeom prst="rect">
            <a:avLst/>
          </a:prstGeom>
        </p:spPr>
        <p:txBody>
          <a:bodyPr wrap="square">
            <a:spAutoFit/>
          </a:bodyPr>
          <a:lstStyle/>
          <a:p>
            <a:pPr algn="ctr"/>
            <a:r>
              <a:rPr lang="en-US" sz="1600" dirty="0">
                <a:latin typeface="Abadi MT Condensed Light" panose="020B0306030101010103" pitchFamily="34" charset="77"/>
              </a:rPr>
              <a:t>Bhaskar Mitra, Fernando Diaz, and Nick </a:t>
            </a:r>
            <a:r>
              <a:rPr lang="en-US" sz="1600" dirty="0" err="1">
                <a:latin typeface="Abadi MT Condensed Light" panose="020B0306030101010103" pitchFamily="34" charset="77"/>
              </a:rPr>
              <a:t>Craswell</a:t>
            </a:r>
            <a:r>
              <a:rPr lang="en-US" sz="1600" dirty="0">
                <a:latin typeface="Abadi MT Condensed Light" panose="020B0306030101010103" pitchFamily="34" charset="77"/>
              </a:rPr>
              <a:t>. Learning to match using local and distributed representations of text for web search. In WWW, 2017.</a:t>
            </a:r>
          </a:p>
        </p:txBody>
      </p:sp>
      <p:pic>
        <p:nvPicPr>
          <p:cNvPr id="7" name="Picture 6">
            <a:extLst>
              <a:ext uri="{FF2B5EF4-FFF2-40B4-BE49-F238E27FC236}">
                <a16:creationId xmlns:a16="http://schemas.microsoft.com/office/drawing/2014/main" id="{4BBC0FD7-3287-814B-86B0-4CC2E5E3EDF7}"/>
              </a:ext>
            </a:extLst>
          </p:cNvPr>
          <p:cNvPicPr>
            <a:picLocks noChangeAspect="1"/>
          </p:cNvPicPr>
          <p:nvPr/>
        </p:nvPicPr>
        <p:blipFill>
          <a:blip r:embed="rId2"/>
          <a:stretch>
            <a:fillRect/>
          </a:stretch>
        </p:blipFill>
        <p:spPr>
          <a:xfrm>
            <a:off x="5899342" y="2175149"/>
            <a:ext cx="6132041" cy="3404540"/>
          </a:xfrm>
          <a:prstGeom prst="rect">
            <a:avLst/>
          </a:prstGeom>
        </p:spPr>
      </p:pic>
      <p:pic>
        <p:nvPicPr>
          <p:cNvPr id="8" name="Picture 7">
            <a:extLst>
              <a:ext uri="{FF2B5EF4-FFF2-40B4-BE49-F238E27FC236}">
                <a16:creationId xmlns:a16="http://schemas.microsoft.com/office/drawing/2014/main" id="{92E54E5E-09E4-3849-AD89-DF68C4A30519}"/>
              </a:ext>
            </a:extLst>
          </p:cNvPr>
          <p:cNvPicPr>
            <a:picLocks noChangeAspect="1"/>
          </p:cNvPicPr>
          <p:nvPr/>
        </p:nvPicPr>
        <p:blipFill>
          <a:blip r:embed="rId3"/>
          <a:stretch>
            <a:fillRect/>
          </a:stretch>
        </p:blipFill>
        <p:spPr>
          <a:xfrm>
            <a:off x="2003521" y="2527300"/>
            <a:ext cx="2730500" cy="901700"/>
          </a:xfrm>
          <a:prstGeom prst="rect">
            <a:avLst/>
          </a:prstGeom>
        </p:spPr>
      </p:pic>
    </p:spTree>
    <p:extLst>
      <p:ext uri="{BB962C8B-B14F-4D97-AF65-F5344CB8AC3E}">
        <p14:creationId xmlns:p14="http://schemas.microsoft.com/office/powerpoint/2010/main" val="31632256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DAC78-7BF6-6F45-AA00-224003985D29}"/>
              </a:ext>
            </a:extLst>
          </p:cNvPr>
          <p:cNvSpPr>
            <a:spLocks noGrp="1"/>
          </p:cNvSpPr>
          <p:nvPr>
            <p:ph type="title"/>
          </p:nvPr>
        </p:nvSpPr>
        <p:spPr/>
        <p:txBody>
          <a:bodyPr/>
          <a:lstStyle/>
          <a:p>
            <a:r>
              <a:rPr lang="en-US" dirty="0"/>
              <a:t>Lexical and Semantic Matching Networks</a:t>
            </a:r>
          </a:p>
        </p:txBody>
      </p:sp>
      <p:sp>
        <p:nvSpPr>
          <p:cNvPr id="3" name="Content Placeholder 2">
            <a:extLst>
              <a:ext uri="{FF2B5EF4-FFF2-40B4-BE49-F238E27FC236}">
                <a16:creationId xmlns:a16="http://schemas.microsoft.com/office/drawing/2014/main" id="{FAB321F6-D1E6-9E46-BE19-B8D7980B4366}"/>
              </a:ext>
            </a:extLst>
          </p:cNvPr>
          <p:cNvSpPr>
            <a:spLocks noGrp="1"/>
          </p:cNvSpPr>
          <p:nvPr>
            <p:ph idx="1"/>
          </p:nvPr>
        </p:nvSpPr>
        <p:spPr>
          <a:xfrm>
            <a:off x="838200" y="1825625"/>
            <a:ext cx="10255624" cy="4351338"/>
          </a:xfrm>
        </p:spPr>
        <p:txBody>
          <a:bodyPr>
            <a:normAutofit/>
          </a:bodyPr>
          <a:lstStyle/>
          <a:p>
            <a:r>
              <a:rPr lang="en-US" dirty="0"/>
              <a:t>Convolve using window of size 𝑛</a:t>
            </a:r>
            <a:r>
              <a:rPr lang="en-US" baseline="-25000" dirty="0"/>
              <a:t>𝑑</a:t>
            </a:r>
            <a:r>
              <a:rPr lang="en-US" dirty="0"/>
              <a:t> × 1</a:t>
            </a:r>
            <a:endParaRPr lang="he-IL" i="1" dirty="0"/>
          </a:p>
          <a:p>
            <a:r>
              <a:rPr lang="en-US" dirty="0"/>
              <a:t>Each window instance compares a query term w/ whole document</a:t>
            </a:r>
            <a:endParaRPr lang="en-US" i="1" dirty="0"/>
          </a:p>
        </p:txBody>
      </p:sp>
      <p:sp>
        <p:nvSpPr>
          <p:cNvPr id="4" name="Rectangle 3">
            <a:extLst>
              <a:ext uri="{FF2B5EF4-FFF2-40B4-BE49-F238E27FC236}">
                <a16:creationId xmlns:a16="http://schemas.microsoft.com/office/drawing/2014/main" id="{56B919E6-2C65-954B-8CAF-AFE012C53EFF}"/>
              </a:ext>
            </a:extLst>
          </p:cNvPr>
          <p:cNvSpPr/>
          <p:nvPr/>
        </p:nvSpPr>
        <p:spPr>
          <a:xfrm>
            <a:off x="-18055" y="6419377"/>
            <a:ext cx="12192000" cy="338554"/>
          </a:xfrm>
          <a:prstGeom prst="rect">
            <a:avLst/>
          </a:prstGeom>
        </p:spPr>
        <p:txBody>
          <a:bodyPr wrap="square">
            <a:spAutoFit/>
          </a:bodyPr>
          <a:lstStyle/>
          <a:p>
            <a:pPr algn="ctr"/>
            <a:r>
              <a:rPr lang="en-US" sz="1600" dirty="0">
                <a:latin typeface="Abadi MT Condensed Light" panose="020B0306030101010103" pitchFamily="34" charset="77"/>
              </a:rPr>
              <a:t>Bhaskar Mitra, Fernando Diaz, and Nick </a:t>
            </a:r>
            <a:r>
              <a:rPr lang="en-US" sz="1600" dirty="0" err="1">
                <a:latin typeface="Abadi MT Condensed Light" panose="020B0306030101010103" pitchFamily="34" charset="77"/>
              </a:rPr>
              <a:t>Craswell</a:t>
            </a:r>
            <a:r>
              <a:rPr lang="en-US" sz="1600" dirty="0">
                <a:latin typeface="Abadi MT Condensed Light" panose="020B0306030101010103" pitchFamily="34" charset="77"/>
              </a:rPr>
              <a:t>. Learning to match using local and distributed representations of text for web search. In WWW, 2017.</a:t>
            </a:r>
          </a:p>
        </p:txBody>
      </p:sp>
      <p:pic>
        <p:nvPicPr>
          <p:cNvPr id="6" name="Picture 5">
            <a:extLst>
              <a:ext uri="{FF2B5EF4-FFF2-40B4-BE49-F238E27FC236}">
                <a16:creationId xmlns:a16="http://schemas.microsoft.com/office/drawing/2014/main" id="{CF1BBBE2-9516-4F4B-99A7-4E354B9CB16D}"/>
              </a:ext>
            </a:extLst>
          </p:cNvPr>
          <p:cNvPicPr>
            <a:picLocks noChangeAspect="1"/>
          </p:cNvPicPr>
          <p:nvPr/>
        </p:nvPicPr>
        <p:blipFill>
          <a:blip r:embed="rId3"/>
          <a:stretch>
            <a:fillRect/>
          </a:stretch>
        </p:blipFill>
        <p:spPr>
          <a:xfrm>
            <a:off x="3006382" y="2933017"/>
            <a:ext cx="6179236" cy="3419125"/>
          </a:xfrm>
          <a:prstGeom prst="rect">
            <a:avLst/>
          </a:prstGeom>
        </p:spPr>
      </p:pic>
      <p:sp>
        <p:nvSpPr>
          <p:cNvPr id="9" name="Rectangle 8">
            <a:extLst>
              <a:ext uri="{FF2B5EF4-FFF2-40B4-BE49-F238E27FC236}">
                <a16:creationId xmlns:a16="http://schemas.microsoft.com/office/drawing/2014/main" id="{16898511-F984-9447-8D50-4DA1B7DEF079}"/>
              </a:ext>
            </a:extLst>
          </p:cNvPr>
          <p:cNvSpPr/>
          <p:nvPr/>
        </p:nvSpPr>
        <p:spPr>
          <a:xfrm>
            <a:off x="7879976" y="2933017"/>
            <a:ext cx="1600200" cy="1222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Tree>
    <p:extLst>
      <p:ext uri="{BB962C8B-B14F-4D97-AF65-F5344CB8AC3E}">
        <p14:creationId xmlns:p14="http://schemas.microsoft.com/office/powerpoint/2010/main" val="22878601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DAC78-7BF6-6F45-AA00-224003985D29}"/>
              </a:ext>
            </a:extLst>
          </p:cNvPr>
          <p:cNvSpPr>
            <a:spLocks noGrp="1"/>
          </p:cNvSpPr>
          <p:nvPr>
            <p:ph type="title"/>
          </p:nvPr>
        </p:nvSpPr>
        <p:spPr/>
        <p:txBody>
          <a:bodyPr/>
          <a:lstStyle/>
          <a:p>
            <a:r>
              <a:rPr lang="en-US" dirty="0"/>
              <a:t>Lexical and Semantic Matching Networks</a:t>
            </a:r>
          </a:p>
        </p:txBody>
      </p:sp>
      <p:sp>
        <p:nvSpPr>
          <p:cNvPr id="4" name="Rectangle 3">
            <a:extLst>
              <a:ext uri="{FF2B5EF4-FFF2-40B4-BE49-F238E27FC236}">
                <a16:creationId xmlns:a16="http://schemas.microsoft.com/office/drawing/2014/main" id="{56B919E6-2C65-954B-8CAF-AFE012C53EFF}"/>
              </a:ext>
            </a:extLst>
          </p:cNvPr>
          <p:cNvSpPr/>
          <p:nvPr/>
        </p:nvSpPr>
        <p:spPr>
          <a:xfrm>
            <a:off x="-18055" y="6419377"/>
            <a:ext cx="12192000" cy="338554"/>
          </a:xfrm>
          <a:prstGeom prst="rect">
            <a:avLst/>
          </a:prstGeom>
        </p:spPr>
        <p:txBody>
          <a:bodyPr wrap="square">
            <a:spAutoFit/>
          </a:bodyPr>
          <a:lstStyle/>
          <a:p>
            <a:pPr algn="ctr"/>
            <a:r>
              <a:rPr lang="en-US" sz="1600" dirty="0">
                <a:latin typeface="Abadi MT Condensed Light" panose="020B0306030101010103" pitchFamily="34" charset="77"/>
              </a:rPr>
              <a:t>Bhaskar Mitra, Fernando Diaz, and Nick </a:t>
            </a:r>
            <a:r>
              <a:rPr lang="en-US" sz="1600" dirty="0" err="1">
                <a:latin typeface="Abadi MT Condensed Light" panose="020B0306030101010103" pitchFamily="34" charset="77"/>
              </a:rPr>
              <a:t>Craswell</a:t>
            </a:r>
            <a:r>
              <a:rPr lang="en-US" sz="1600" dirty="0">
                <a:latin typeface="Abadi MT Condensed Light" panose="020B0306030101010103" pitchFamily="34" charset="77"/>
              </a:rPr>
              <a:t>. Learning to match using local and distributed representations of text for web search. In WWW, 2017.</a:t>
            </a:r>
          </a:p>
        </p:txBody>
      </p:sp>
      <p:sp>
        <p:nvSpPr>
          <p:cNvPr id="9" name="Rectangle 8">
            <a:extLst>
              <a:ext uri="{FF2B5EF4-FFF2-40B4-BE49-F238E27FC236}">
                <a16:creationId xmlns:a16="http://schemas.microsoft.com/office/drawing/2014/main" id="{16898511-F984-9447-8D50-4DA1B7DEF079}"/>
              </a:ext>
            </a:extLst>
          </p:cNvPr>
          <p:cNvSpPr/>
          <p:nvPr/>
        </p:nvSpPr>
        <p:spPr>
          <a:xfrm>
            <a:off x="7879976" y="2933017"/>
            <a:ext cx="1600200" cy="1222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pic>
        <p:nvPicPr>
          <p:cNvPr id="5" name="Picture 4">
            <a:extLst>
              <a:ext uri="{FF2B5EF4-FFF2-40B4-BE49-F238E27FC236}">
                <a16:creationId xmlns:a16="http://schemas.microsoft.com/office/drawing/2014/main" id="{C1C22B96-2953-1E40-AC9B-651A2ABA95B9}"/>
              </a:ext>
            </a:extLst>
          </p:cNvPr>
          <p:cNvPicPr>
            <a:picLocks noChangeAspect="1"/>
          </p:cNvPicPr>
          <p:nvPr/>
        </p:nvPicPr>
        <p:blipFill>
          <a:blip r:embed="rId2"/>
          <a:stretch>
            <a:fillRect/>
          </a:stretch>
        </p:blipFill>
        <p:spPr>
          <a:xfrm>
            <a:off x="184897" y="1759530"/>
            <a:ext cx="8179174" cy="4659848"/>
          </a:xfrm>
          <a:prstGeom prst="rect">
            <a:avLst/>
          </a:prstGeom>
        </p:spPr>
      </p:pic>
      <p:sp>
        <p:nvSpPr>
          <p:cNvPr id="3" name="Content Placeholder 2">
            <a:extLst>
              <a:ext uri="{FF2B5EF4-FFF2-40B4-BE49-F238E27FC236}">
                <a16:creationId xmlns:a16="http://schemas.microsoft.com/office/drawing/2014/main" id="{FAB321F6-D1E6-9E46-BE19-B8D7980B4366}"/>
              </a:ext>
            </a:extLst>
          </p:cNvPr>
          <p:cNvSpPr>
            <a:spLocks noGrp="1"/>
          </p:cNvSpPr>
          <p:nvPr>
            <p:ph idx="1"/>
          </p:nvPr>
        </p:nvSpPr>
        <p:spPr>
          <a:xfrm>
            <a:off x="6224867" y="1607970"/>
            <a:ext cx="5782236" cy="2129299"/>
          </a:xfrm>
          <a:solidFill>
            <a:schemeClr val="bg1"/>
          </a:solidFill>
        </p:spPr>
        <p:txBody>
          <a:bodyPr>
            <a:normAutofit fontScale="92500" lnSpcReduction="10000"/>
          </a:bodyPr>
          <a:lstStyle/>
          <a:p>
            <a:r>
              <a:rPr lang="en-US" dirty="0"/>
              <a:t>Semantic sub-model matches in the latent embedding space</a:t>
            </a:r>
            <a:endParaRPr lang="he-IL" dirty="0"/>
          </a:p>
          <a:p>
            <a:r>
              <a:rPr lang="en-US" dirty="0"/>
              <a:t>Match query with moving windows over document</a:t>
            </a:r>
            <a:endParaRPr lang="he-IL" dirty="0"/>
          </a:p>
          <a:p>
            <a:r>
              <a:rPr lang="en-US" dirty="0"/>
              <a:t>Learn text embeddings specifically for the task</a:t>
            </a:r>
            <a:endParaRPr lang="en-US" i="1" dirty="0"/>
          </a:p>
        </p:txBody>
      </p:sp>
    </p:spTree>
    <p:extLst>
      <p:ext uri="{BB962C8B-B14F-4D97-AF65-F5344CB8AC3E}">
        <p14:creationId xmlns:p14="http://schemas.microsoft.com/office/powerpoint/2010/main" val="18011239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DAC78-7BF6-6F45-AA00-224003985D29}"/>
              </a:ext>
            </a:extLst>
          </p:cNvPr>
          <p:cNvSpPr>
            <a:spLocks noGrp="1"/>
          </p:cNvSpPr>
          <p:nvPr>
            <p:ph type="title"/>
          </p:nvPr>
        </p:nvSpPr>
        <p:spPr/>
        <p:txBody>
          <a:bodyPr/>
          <a:lstStyle/>
          <a:p>
            <a:r>
              <a:rPr lang="en-US" dirty="0"/>
              <a:t>Big VS Small Data Regimes</a:t>
            </a:r>
          </a:p>
        </p:txBody>
      </p:sp>
      <p:sp>
        <p:nvSpPr>
          <p:cNvPr id="4" name="Rectangle 3">
            <a:extLst>
              <a:ext uri="{FF2B5EF4-FFF2-40B4-BE49-F238E27FC236}">
                <a16:creationId xmlns:a16="http://schemas.microsoft.com/office/drawing/2014/main" id="{56B919E6-2C65-954B-8CAF-AFE012C53EFF}"/>
              </a:ext>
            </a:extLst>
          </p:cNvPr>
          <p:cNvSpPr/>
          <p:nvPr/>
        </p:nvSpPr>
        <p:spPr>
          <a:xfrm>
            <a:off x="-18055" y="6419377"/>
            <a:ext cx="12192000" cy="338554"/>
          </a:xfrm>
          <a:prstGeom prst="rect">
            <a:avLst/>
          </a:prstGeom>
        </p:spPr>
        <p:txBody>
          <a:bodyPr wrap="square">
            <a:spAutoFit/>
          </a:bodyPr>
          <a:lstStyle/>
          <a:p>
            <a:pPr algn="ctr"/>
            <a:r>
              <a:rPr lang="en-US" sz="1600" dirty="0">
                <a:latin typeface="Abadi MT Condensed Light" panose="020B0306030101010103" pitchFamily="34" charset="77"/>
              </a:rPr>
              <a:t>Bhaskar Mitra, Fernando Diaz, and Nick </a:t>
            </a:r>
            <a:r>
              <a:rPr lang="en-US" sz="1600" dirty="0" err="1">
                <a:latin typeface="Abadi MT Condensed Light" panose="020B0306030101010103" pitchFamily="34" charset="77"/>
              </a:rPr>
              <a:t>Craswell</a:t>
            </a:r>
            <a:r>
              <a:rPr lang="en-US" sz="1600" dirty="0">
                <a:latin typeface="Abadi MT Condensed Light" panose="020B0306030101010103" pitchFamily="34" charset="77"/>
              </a:rPr>
              <a:t>. Learning to match using local and distributed representations of text for web search. In WWW, 2017.</a:t>
            </a:r>
          </a:p>
        </p:txBody>
      </p:sp>
      <p:sp>
        <p:nvSpPr>
          <p:cNvPr id="9" name="Rectangle 8">
            <a:extLst>
              <a:ext uri="{FF2B5EF4-FFF2-40B4-BE49-F238E27FC236}">
                <a16:creationId xmlns:a16="http://schemas.microsoft.com/office/drawing/2014/main" id="{16898511-F984-9447-8D50-4DA1B7DEF079}"/>
              </a:ext>
            </a:extLst>
          </p:cNvPr>
          <p:cNvSpPr/>
          <p:nvPr/>
        </p:nvSpPr>
        <p:spPr>
          <a:xfrm>
            <a:off x="7879976" y="2933017"/>
            <a:ext cx="1600200" cy="1222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3" name="Content Placeholder 2">
            <a:extLst>
              <a:ext uri="{FF2B5EF4-FFF2-40B4-BE49-F238E27FC236}">
                <a16:creationId xmlns:a16="http://schemas.microsoft.com/office/drawing/2014/main" id="{FAB321F6-D1E6-9E46-BE19-B8D7980B4366}"/>
              </a:ext>
            </a:extLst>
          </p:cNvPr>
          <p:cNvSpPr>
            <a:spLocks noGrp="1"/>
          </p:cNvSpPr>
          <p:nvPr>
            <p:ph idx="1"/>
          </p:nvPr>
        </p:nvSpPr>
        <p:spPr>
          <a:xfrm>
            <a:off x="838200" y="1690688"/>
            <a:ext cx="5750859" cy="4414277"/>
          </a:xfrm>
          <a:solidFill>
            <a:schemeClr val="bg1"/>
          </a:solidFill>
        </p:spPr>
        <p:txBody>
          <a:bodyPr>
            <a:normAutofit/>
          </a:bodyPr>
          <a:lstStyle/>
          <a:p>
            <a:r>
              <a:rPr lang="en-US" dirty="0"/>
              <a:t>Big data seems to be more crucial for models that focus on good representation learning for text</a:t>
            </a:r>
          </a:p>
          <a:p>
            <a:r>
              <a:rPr lang="en-US" dirty="0"/>
              <a:t>Partial supervision strategies (e.g., unsupervised pre-training of word embeddings) can be effective but may be leaving the bigger gains on the table</a:t>
            </a:r>
          </a:p>
          <a:p>
            <a:r>
              <a:rPr lang="en-US" dirty="0"/>
              <a:t>Learning to train on unlabeled data may be key to making progress on neural ad-hoc retrieval</a:t>
            </a:r>
            <a:endParaRPr lang="en-US" i="1" dirty="0"/>
          </a:p>
        </p:txBody>
      </p:sp>
      <p:pic>
        <p:nvPicPr>
          <p:cNvPr id="6" name="Picture 5">
            <a:extLst>
              <a:ext uri="{FF2B5EF4-FFF2-40B4-BE49-F238E27FC236}">
                <a16:creationId xmlns:a16="http://schemas.microsoft.com/office/drawing/2014/main" id="{CF19DFB5-5F2F-114D-86E1-70FB9494945F}"/>
              </a:ext>
            </a:extLst>
          </p:cNvPr>
          <p:cNvPicPr>
            <a:picLocks noChangeAspect="1"/>
          </p:cNvPicPr>
          <p:nvPr/>
        </p:nvPicPr>
        <p:blipFill>
          <a:blip r:embed="rId2"/>
          <a:stretch>
            <a:fillRect/>
          </a:stretch>
        </p:blipFill>
        <p:spPr>
          <a:xfrm>
            <a:off x="6589059" y="2675230"/>
            <a:ext cx="5310796" cy="1737698"/>
          </a:xfrm>
          <a:prstGeom prst="rect">
            <a:avLst/>
          </a:prstGeom>
        </p:spPr>
      </p:pic>
    </p:spTree>
    <p:extLst>
      <p:ext uri="{BB962C8B-B14F-4D97-AF65-F5344CB8AC3E}">
        <p14:creationId xmlns:p14="http://schemas.microsoft.com/office/powerpoint/2010/main" val="9205094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06F38-2ACE-A04A-BEBF-297A3BA7DA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96ED9F-A2CD-A34E-9165-99CD612CAA7E}"/>
              </a:ext>
            </a:extLst>
          </p:cNvPr>
          <p:cNvSpPr>
            <a:spLocks noGrp="1"/>
          </p:cNvSpPr>
          <p:nvPr>
            <p:ph idx="1"/>
          </p:nvPr>
        </p:nvSpPr>
        <p:spPr/>
        <p:txBody>
          <a:bodyPr/>
          <a:lstStyle/>
          <a:p>
            <a:r>
              <a:rPr lang="en-US" dirty="0"/>
              <a:t>Duet implementation on </a:t>
            </a:r>
            <a:r>
              <a:rPr lang="en-US" dirty="0" err="1"/>
              <a:t>PyTorch</a:t>
            </a:r>
            <a:r>
              <a:rPr lang="en-US" dirty="0"/>
              <a:t>:</a:t>
            </a:r>
          </a:p>
          <a:p>
            <a:pPr marL="0" indent="0">
              <a:buNone/>
            </a:pPr>
            <a:r>
              <a:rPr lang="en-US" dirty="0">
                <a:hlinkClick r:id="rId2"/>
              </a:rPr>
              <a:t>https://github.com/bmitra-msft/NDRM/blob/master/notebooks/Duet.ipynb</a:t>
            </a:r>
            <a:endParaRPr lang="en-US" dirty="0"/>
          </a:p>
          <a:p>
            <a:endParaRPr lang="en-US" dirty="0"/>
          </a:p>
        </p:txBody>
      </p:sp>
    </p:spTree>
    <p:extLst>
      <p:ext uri="{BB962C8B-B14F-4D97-AF65-F5344CB8AC3E}">
        <p14:creationId xmlns:p14="http://schemas.microsoft.com/office/powerpoint/2010/main" val="13203550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A0A8B-AFE1-2747-AE03-0DA3F89A1BCD}"/>
              </a:ext>
            </a:extLst>
          </p:cNvPr>
          <p:cNvSpPr>
            <a:spLocks noGrp="1"/>
          </p:cNvSpPr>
          <p:nvPr>
            <p:ph type="title"/>
          </p:nvPr>
        </p:nvSpPr>
        <p:spPr/>
        <p:txBody>
          <a:bodyPr/>
          <a:lstStyle/>
          <a:p>
            <a:r>
              <a:rPr lang="en-US" dirty="0"/>
              <a:t>Wide and Deep Model</a:t>
            </a:r>
          </a:p>
        </p:txBody>
      </p:sp>
      <p:sp>
        <p:nvSpPr>
          <p:cNvPr id="3" name="Content Placeholder 2">
            <a:extLst>
              <a:ext uri="{FF2B5EF4-FFF2-40B4-BE49-F238E27FC236}">
                <a16:creationId xmlns:a16="http://schemas.microsoft.com/office/drawing/2014/main" id="{7F5C78D9-F76B-9C44-AC99-383511912921}"/>
              </a:ext>
            </a:extLst>
          </p:cNvPr>
          <p:cNvSpPr>
            <a:spLocks noGrp="1"/>
          </p:cNvSpPr>
          <p:nvPr>
            <p:ph idx="1"/>
          </p:nvPr>
        </p:nvSpPr>
        <p:spPr/>
        <p:txBody>
          <a:bodyPr/>
          <a:lstStyle/>
          <a:p>
            <a:r>
              <a:rPr lang="en-US" dirty="0"/>
              <a:t>Deep model for representation learning and wide model for memorization</a:t>
            </a:r>
          </a:p>
        </p:txBody>
      </p:sp>
      <p:pic>
        <p:nvPicPr>
          <p:cNvPr id="4" name="Picture 3">
            <a:extLst>
              <a:ext uri="{FF2B5EF4-FFF2-40B4-BE49-F238E27FC236}">
                <a16:creationId xmlns:a16="http://schemas.microsoft.com/office/drawing/2014/main" id="{68543395-0823-C742-B005-AE0E8FFFE6D9}"/>
              </a:ext>
            </a:extLst>
          </p:cNvPr>
          <p:cNvPicPr>
            <a:picLocks noChangeAspect="1"/>
          </p:cNvPicPr>
          <p:nvPr/>
        </p:nvPicPr>
        <p:blipFill>
          <a:blip r:embed="rId2"/>
          <a:stretch>
            <a:fillRect/>
          </a:stretch>
        </p:blipFill>
        <p:spPr>
          <a:xfrm>
            <a:off x="0" y="2177522"/>
            <a:ext cx="12192000" cy="3999441"/>
          </a:xfrm>
          <a:prstGeom prst="rect">
            <a:avLst/>
          </a:prstGeom>
        </p:spPr>
      </p:pic>
      <p:sp>
        <p:nvSpPr>
          <p:cNvPr id="5" name="Rectangle 4">
            <a:extLst>
              <a:ext uri="{FF2B5EF4-FFF2-40B4-BE49-F238E27FC236}">
                <a16:creationId xmlns:a16="http://schemas.microsoft.com/office/drawing/2014/main" id="{E1637776-2194-7743-A2DC-315600902772}"/>
              </a:ext>
            </a:extLst>
          </p:cNvPr>
          <p:cNvSpPr/>
          <p:nvPr/>
        </p:nvSpPr>
        <p:spPr>
          <a:xfrm>
            <a:off x="0" y="6509908"/>
            <a:ext cx="12192000" cy="307777"/>
          </a:xfrm>
          <a:prstGeom prst="rect">
            <a:avLst/>
          </a:prstGeom>
        </p:spPr>
        <p:txBody>
          <a:bodyPr wrap="square">
            <a:spAutoFit/>
          </a:bodyPr>
          <a:lstStyle/>
          <a:p>
            <a:pPr algn="ctr"/>
            <a:r>
              <a:rPr lang="en-US" sz="1400" dirty="0">
                <a:latin typeface="Abadi MT Condensed Light" panose="020B0306030101010103" pitchFamily="34" charset="77"/>
              </a:rPr>
              <a:t>Heng-</a:t>
            </a:r>
            <a:r>
              <a:rPr lang="en-US" sz="1400" dirty="0" err="1">
                <a:latin typeface="Abadi MT Condensed Light" panose="020B0306030101010103" pitchFamily="34" charset="77"/>
              </a:rPr>
              <a:t>Tze</a:t>
            </a:r>
            <a:r>
              <a:rPr lang="en-US" sz="1400" dirty="0">
                <a:latin typeface="Abadi MT Condensed Light" panose="020B0306030101010103" pitchFamily="34" charset="77"/>
              </a:rPr>
              <a:t> Cheng, </a:t>
            </a:r>
            <a:r>
              <a:rPr lang="en-US" sz="1400" dirty="0" err="1">
                <a:latin typeface="Abadi MT Condensed Light" panose="020B0306030101010103" pitchFamily="34" charset="77"/>
              </a:rPr>
              <a:t>Levent</a:t>
            </a:r>
            <a:r>
              <a:rPr lang="en-US" sz="1400" dirty="0">
                <a:latin typeface="Abadi MT Condensed Light" panose="020B0306030101010103" pitchFamily="34" charset="77"/>
              </a:rPr>
              <a:t> </a:t>
            </a:r>
            <a:r>
              <a:rPr lang="en-US" sz="1400" dirty="0" err="1">
                <a:latin typeface="Abadi MT Condensed Light" panose="020B0306030101010103" pitchFamily="34" charset="77"/>
              </a:rPr>
              <a:t>Koc</a:t>
            </a:r>
            <a:r>
              <a:rPr lang="en-US" sz="1400" dirty="0">
                <a:latin typeface="Abadi MT Condensed Light" panose="020B0306030101010103" pitchFamily="34" charset="77"/>
              </a:rPr>
              <a:t>, Jeremiah </a:t>
            </a:r>
            <a:r>
              <a:rPr lang="en-US" sz="1400" dirty="0" err="1">
                <a:latin typeface="Abadi MT Condensed Light" panose="020B0306030101010103" pitchFamily="34" charset="77"/>
              </a:rPr>
              <a:t>Harmsen</a:t>
            </a:r>
            <a:r>
              <a:rPr lang="en-US" sz="1400" dirty="0">
                <a:latin typeface="Abadi MT Condensed Light" panose="020B0306030101010103" pitchFamily="34" charset="77"/>
              </a:rPr>
              <a:t>, Tal </a:t>
            </a:r>
            <a:r>
              <a:rPr lang="en-US" sz="1400" dirty="0" err="1">
                <a:latin typeface="Abadi MT Condensed Light" panose="020B0306030101010103" pitchFamily="34" charset="77"/>
              </a:rPr>
              <a:t>Shaked</a:t>
            </a:r>
            <a:r>
              <a:rPr lang="en-US" sz="1400" dirty="0">
                <a:latin typeface="Abadi MT Condensed Light" panose="020B0306030101010103" pitchFamily="34" charset="77"/>
              </a:rPr>
              <a:t>, et al. Wide &amp; deep learning for recommender systems. In workshop on deep learning for recommender systems, 2016.</a:t>
            </a:r>
          </a:p>
        </p:txBody>
      </p:sp>
    </p:spTree>
    <p:extLst>
      <p:ext uri="{BB962C8B-B14F-4D97-AF65-F5344CB8AC3E}">
        <p14:creationId xmlns:p14="http://schemas.microsoft.com/office/powerpoint/2010/main" val="40167775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A0BF5-DA04-EB47-BFDB-9C5512AD9C96}"/>
              </a:ext>
            </a:extLst>
          </p:cNvPr>
          <p:cNvSpPr>
            <a:spLocks noGrp="1"/>
          </p:cNvSpPr>
          <p:nvPr>
            <p:ph type="title"/>
          </p:nvPr>
        </p:nvSpPr>
        <p:spPr/>
        <p:txBody>
          <a:bodyPr/>
          <a:lstStyle/>
          <a:p>
            <a:r>
              <a:rPr lang="en-US" dirty="0"/>
              <a:t>Web Documents Are More Than Just Body Text …</a:t>
            </a:r>
          </a:p>
        </p:txBody>
      </p:sp>
      <p:sp>
        <p:nvSpPr>
          <p:cNvPr id="3" name="Content Placeholder 2">
            <a:extLst>
              <a:ext uri="{FF2B5EF4-FFF2-40B4-BE49-F238E27FC236}">
                <a16:creationId xmlns:a16="http://schemas.microsoft.com/office/drawing/2014/main" id="{AEA72891-9A47-B447-A7EA-CA522C56BFE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DE0F00F-138D-0543-865A-E4E1E3E8D2A5}"/>
              </a:ext>
            </a:extLst>
          </p:cNvPr>
          <p:cNvPicPr>
            <a:picLocks noChangeAspect="1"/>
          </p:cNvPicPr>
          <p:nvPr/>
        </p:nvPicPr>
        <p:blipFill>
          <a:blip r:embed="rId2"/>
          <a:stretch>
            <a:fillRect/>
          </a:stretch>
        </p:blipFill>
        <p:spPr>
          <a:xfrm>
            <a:off x="952500" y="1359936"/>
            <a:ext cx="10287000" cy="5132939"/>
          </a:xfrm>
          <a:prstGeom prst="rect">
            <a:avLst/>
          </a:prstGeom>
        </p:spPr>
      </p:pic>
    </p:spTree>
    <p:extLst>
      <p:ext uri="{BB962C8B-B14F-4D97-AF65-F5344CB8AC3E}">
        <p14:creationId xmlns:p14="http://schemas.microsoft.com/office/powerpoint/2010/main" val="62090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EC625-4EC8-5845-B04B-4A4B74F17A45}"/>
              </a:ext>
            </a:extLst>
          </p:cNvPr>
          <p:cNvSpPr>
            <a:spLocks noGrp="1"/>
          </p:cNvSpPr>
          <p:nvPr>
            <p:ph type="title"/>
          </p:nvPr>
        </p:nvSpPr>
        <p:spPr/>
        <p:txBody>
          <a:bodyPr/>
          <a:lstStyle/>
          <a:p>
            <a:r>
              <a:rPr lang="en-US" dirty="0"/>
              <a:t>IR Basic Elements</a:t>
            </a:r>
          </a:p>
        </p:txBody>
      </p:sp>
      <p:sp>
        <p:nvSpPr>
          <p:cNvPr id="3" name="Content Placeholder 2">
            <a:extLst>
              <a:ext uri="{FF2B5EF4-FFF2-40B4-BE49-F238E27FC236}">
                <a16:creationId xmlns:a16="http://schemas.microsoft.com/office/drawing/2014/main" id="{9A9D561F-288F-B243-85A7-374DD5F458B9}"/>
              </a:ext>
            </a:extLst>
          </p:cNvPr>
          <p:cNvSpPr>
            <a:spLocks noGrp="1"/>
          </p:cNvSpPr>
          <p:nvPr>
            <p:ph idx="1"/>
          </p:nvPr>
        </p:nvSpPr>
        <p:spPr/>
        <p:txBody>
          <a:bodyPr/>
          <a:lstStyle/>
          <a:p>
            <a:pPr marL="0" indent="0">
              <a:buNone/>
            </a:pPr>
            <a:r>
              <a:rPr lang="en-US" b="1" dirty="0"/>
              <a:t>Term frequency</a:t>
            </a:r>
          </a:p>
          <a:p>
            <a:pPr marL="0" indent="0">
              <a:buNone/>
            </a:pPr>
            <a:r>
              <a:rPr lang="en-US" dirty="0">
                <a:solidFill>
                  <a:schemeClr val="bg2">
                    <a:lumMod val="50000"/>
                  </a:schemeClr>
                </a:solidFill>
              </a:rPr>
              <a:t>Term weighting</a:t>
            </a:r>
          </a:p>
          <a:p>
            <a:pPr marL="0" indent="0">
              <a:buNone/>
            </a:pPr>
            <a:r>
              <a:rPr lang="en-US" dirty="0">
                <a:solidFill>
                  <a:schemeClr val="bg2">
                    <a:lumMod val="50000"/>
                  </a:schemeClr>
                </a:solidFill>
              </a:rPr>
              <a:t>Term saturation</a:t>
            </a:r>
          </a:p>
          <a:p>
            <a:pPr marL="0" indent="0">
              <a:buNone/>
            </a:pPr>
            <a:r>
              <a:rPr lang="en-US" dirty="0">
                <a:solidFill>
                  <a:schemeClr val="bg2">
                    <a:lumMod val="50000"/>
                  </a:schemeClr>
                </a:solidFill>
              </a:rPr>
              <a:t>Document length</a:t>
            </a:r>
          </a:p>
          <a:p>
            <a:pPr marL="0" indent="0">
              <a:buNone/>
            </a:pPr>
            <a:r>
              <a:rPr lang="en-US" dirty="0">
                <a:solidFill>
                  <a:schemeClr val="bg2">
                    <a:lumMod val="50000"/>
                  </a:schemeClr>
                </a:solidFill>
              </a:rPr>
              <a:t>Term proximity</a:t>
            </a:r>
          </a:p>
          <a:p>
            <a:pPr marL="0" indent="0">
              <a:buNone/>
            </a:pPr>
            <a:r>
              <a:rPr lang="en-US" dirty="0">
                <a:solidFill>
                  <a:schemeClr val="bg2">
                    <a:lumMod val="50000"/>
                  </a:schemeClr>
                </a:solidFill>
              </a:rPr>
              <a:t>Term position</a:t>
            </a:r>
          </a:p>
          <a:p>
            <a:pPr marL="0" indent="0">
              <a:buNone/>
            </a:pPr>
            <a:r>
              <a:rPr lang="en-US" dirty="0">
                <a:solidFill>
                  <a:schemeClr val="bg2">
                    <a:lumMod val="50000"/>
                  </a:schemeClr>
                </a:solidFill>
              </a:rPr>
              <a:t>Vocabulary mismatch</a:t>
            </a:r>
          </a:p>
          <a:p>
            <a:pPr marL="0" indent="0">
              <a:buNone/>
            </a:pPr>
            <a:r>
              <a:rPr lang="en-US" dirty="0">
                <a:solidFill>
                  <a:schemeClr val="bg2">
                    <a:lumMod val="50000"/>
                  </a:schemeClr>
                </a:solidFill>
              </a:rPr>
              <a:t>Term aboutness</a:t>
            </a:r>
          </a:p>
        </p:txBody>
      </p:sp>
      <p:pic>
        <p:nvPicPr>
          <p:cNvPr id="5" name="Picture 4">
            <a:extLst>
              <a:ext uri="{FF2B5EF4-FFF2-40B4-BE49-F238E27FC236}">
                <a16:creationId xmlns:a16="http://schemas.microsoft.com/office/drawing/2014/main" id="{358A2145-87CE-9A48-B2CA-BE27C68911E4}"/>
              </a:ext>
            </a:extLst>
          </p:cNvPr>
          <p:cNvPicPr>
            <a:picLocks noChangeAspect="1"/>
          </p:cNvPicPr>
          <p:nvPr/>
        </p:nvPicPr>
        <p:blipFill>
          <a:blip r:embed="rId2"/>
          <a:stretch>
            <a:fillRect/>
          </a:stretch>
        </p:blipFill>
        <p:spPr>
          <a:xfrm>
            <a:off x="5273149" y="1265238"/>
            <a:ext cx="6269284" cy="4911725"/>
          </a:xfrm>
          <a:prstGeom prst="rect">
            <a:avLst/>
          </a:prstGeom>
        </p:spPr>
      </p:pic>
    </p:spTree>
    <p:extLst>
      <p:ext uri="{BB962C8B-B14F-4D97-AF65-F5344CB8AC3E}">
        <p14:creationId xmlns:p14="http://schemas.microsoft.com/office/powerpoint/2010/main" val="30293108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0631F-A23E-944A-A00C-4328B1C834A1}"/>
              </a:ext>
            </a:extLst>
          </p:cNvPr>
          <p:cNvSpPr>
            <a:spLocks noGrp="1"/>
          </p:cNvSpPr>
          <p:nvPr>
            <p:ph type="title"/>
          </p:nvPr>
        </p:nvSpPr>
        <p:spPr/>
        <p:txBody>
          <a:bodyPr/>
          <a:lstStyle/>
          <a:p>
            <a:r>
              <a:rPr lang="en-US" dirty="0"/>
              <a:t>Extending Neural Ranking Models to Multiple Document Fields</a:t>
            </a:r>
          </a:p>
        </p:txBody>
      </p:sp>
      <p:sp>
        <p:nvSpPr>
          <p:cNvPr id="3" name="Content Placeholder 2">
            <a:extLst>
              <a:ext uri="{FF2B5EF4-FFF2-40B4-BE49-F238E27FC236}">
                <a16:creationId xmlns:a16="http://schemas.microsoft.com/office/drawing/2014/main" id="{98BE5883-039A-264C-82DF-1037F3AD225D}"/>
              </a:ext>
            </a:extLst>
          </p:cNvPr>
          <p:cNvSpPr>
            <a:spLocks noGrp="1"/>
          </p:cNvSpPr>
          <p:nvPr>
            <p:ph idx="1"/>
          </p:nvPr>
        </p:nvSpPr>
        <p:spPr>
          <a:xfrm>
            <a:off x="838200" y="1825625"/>
            <a:ext cx="5159188" cy="4351338"/>
          </a:xfrm>
        </p:spPr>
        <p:txBody>
          <a:bodyPr>
            <a:normAutofit lnSpcReduction="10000"/>
          </a:bodyPr>
          <a:lstStyle/>
          <a:p>
            <a:r>
              <a:rPr lang="en-US" dirty="0"/>
              <a:t>Learn a different embedding space for each document field</a:t>
            </a:r>
          </a:p>
          <a:p>
            <a:r>
              <a:rPr lang="en-US" dirty="0"/>
              <a:t>Different fields may match different aspects of the query - learn different query embeddings for matching against different fields</a:t>
            </a:r>
          </a:p>
          <a:p>
            <a:r>
              <a:rPr lang="en-US" dirty="0"/>
              <a:t>Represent per field match by a vector, not a score</a:t>
            </a:r>
          </a:p>
          <a:p>
            <a:r>
              <a:rPr lang="en-US" dirty="0"/>
              <a:t>Field level dropout during training can regularize against over-dependency on any individual field</a:t>
            </a:r>
          </a:p>
        </p:txBody>
      </p:sp>
      <p:sp>
        <p:nvSpPr>
          <p:cNvPr id="4" name="Rectangle 3">
            <a:extLst>
              <a:ext uri="{FF2B5EF4-FFF2-40B4-BE49-F238E27FC236}">
                <a16:creationId xmlns:a16="http://schemas.microsoft.com/office/drawing/2014/main" id="{ED976DD9-80AA-B943-85E8-3C8409D64511}"/>
              </a:ext>
            </a:extLst>
          </p:cNvPr>
          <p:cNvSpPr/>
          <p:nvPr/>
        </p:nvSpPr>
        <p:spPr>
          <a:xfrm>
            <a:off x="0" y="6509908"/>
            <a:ext cx="12192000" cy="307777"/>
          </a:xfrm>
          <a:prstGeom prst="rect">
            <a:avLst/>
          </a:prstGeom>
        </p:spPr>
        <p:txBody>
          <a:bodyPr wrap="square">
            <a:spAutoFit/>
          </a:bodyPr>
          <a:lstStyle/>
          <a:p>
            <a:pPr algn="ctr"/>
            <a:r>
              <a:rPr lang="en-US" sz="1400" dirty="0">
                <a:latin typeface="Abadi MT Condensed Light" panose="020B0306030101010103" pitchFamily="34" charset="77"/>
              </a:rPr>
              <a:t>Hamed Zamani, Bhaskar Mitra, Xia Song, Nick </a:t>
            </a:r>
            <a:r>
              <a:rPr lang="en-US" sz="1400" dirty="0" err="1">
                <a:latin typeface="Abadi MT Condensed Light" panose="020B0306030101010103" pitchFamily="34" charset="77"/>
              </a:rPr>
              <a:t>Craswell</a:t>
            </a:r>
            <a:r>
              <a:rPr lang="en-US" sz="1400" dirty="0">
                <a:latin typeface="Abadi MT Condensed Light" panose="020B0306030101010103" pitchFamily="34" charset="77"/>
              </a:rPr>
              <a:t>, and Saurabh </a:t>
            </a:r>
            <a:r>
              <a:rPr lang="en-US" sz="1400" dirty="0" err="1">
                <a:latin typeface="Abadi MT Condensed Light" panose="020B0306030101010103" pitchFamily="34" charset="77"/>
              </a:rPr>
              <a:t>Tiwary</a:t>
            </a:r>
            <a:r>
              <a:rPr lang="en-US" sz="1400" dirty="0">
                <a:latin typeface="Abadi MT Condensed Light" panose="020B0306030101010103" pitchFamily="34" charset="77"/>
              </a:rPr>
              <a:t>. Neural ranking models with multiple document fields. In WSDM, 2018.</a:t>
            </a:r>
          </a:p>
        </p:txBody>
      </p:sp>
      <p:pic>
        <p:nvPicPr>
          <p:cNvPr id="5" name="Picture 4">
            <a:extLst>
              <a:ext uri="{FF2B5EF4-FFF2-40B4-BE49-F238E27FC236}">
                <a16:creationId xmlns:a16="http://schemas.microsoft.com/office/drawing/2014/main" id="{A20FDA0E-FF33-5146-B7C1-CAD7B9C466C3}"/>
              </a:ext>
            </a:extLst>
          </p:cNvPr>
          <p:cNvPicPr>
            <a:picLocks noChangeAspect="1"/>
          </p:cNvPicPr>
          <p:nvPr/>
        </p:nvPicPr>
        <p:blipFill>
          <a:blip r:embed="rId3"/>
          <a:stretch>
            <a:fillRect/>
          </a:stretch>
        </p:blipFill>
        <p:spPr>
          <a:xfrm>
            <a:off x="6096000" y="1163614"/>
            <a:ext cx="6096000" cy="5013350"/>
          </a:xfrm>
          <a:prstGeom prst="rect">
            <a:avLst/>
          </a:prstGeom>
        </p:spPr>
      </p:pic>
    </p:spTree>
    <p:extLst>
      <p:ext uri="{BB962C8B-B14F-4D97-AF65-F5344CB8AC3E}">
        <p14:creationId xmlns:p14="http://schemas.microsoft.com/office/powerpoint/2010/main" val="36827507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C7220-1F3E-7749-BD8F-30DA284874C9}"/>
              </a:ext>
            </a:extLst>
          </p:cNvPr>
          <p:cNvPicPr>
            <a:picLocks noChangeAspect="1"/>
          </p:cNvPicPr>
          <p:nvPr/>
        </p:nvPicPr>
        <p:blipFill>
          <a:blip r:embed="rId2"/>
          <a:stretch>
            <a:fillRect/>
          </a:stretch>
        </p:blipFill>
        <p:spPr>
          <a:xfrm>
            <a:off x="0" y="419100"/>
            <a:ext cx="12192000" cy="6019800"/>
          </a:xfrm>
          <a:prstGeom prst="rect">
            <a:avLst/>
          </a:prstGeom>
        </p:spPr>
      </p:pic>
      <p:sp>
        <p:nvSpPr>
          <p:cNvPr id="2" name="Title 1">
            <a:extLst>
              <a:ext uri="{FF2B5EF4-FFF2-40B4-BE49-F238E27FC236}">
                <a16:creationId xmlns:a16="http://schemas.microsoft.com/office/drawing/2014/main" id="{1C51C96F-17A5-DD48-8BD0-B9EC0ECDFBDB}"/>
              </a:ext>
            </a:extLst>
          </p:cNvPr>
          <p:cNvSpPr>
            <a:spLocks noGrp="1"/>
          </p:cNvSpPr>
          <p:nvPr>
            <p:ph type="title"/>
          </p:nvPr>
        </p:nvSpPr>
        <p:spPr>
          <a:xfrm>
            <a:off x="324465" y="365125"/>
            <a:ext cx="8042787" cy="922901"/>
          </a:xfrm>
          <a:solidFill>
            <a:schemeClr val="bg1"/>
          </a:solidFill>
        </p:spPr>
        <p:txBody>
          <a:bodyPr/>
          <a:lstStyle/>
          <a:p>
            <a:r>
              <a:rPr lang="en-US" dirty="0"/>
              <a:t>Many Other Neural Architectures</a:t>
            </a:r>
          </a:p>
        </p:txBody>
      </p:sp>
    </p:spTree>
    <p:extLst>
      <p:ext uri="{BB962C8B-B14F-4D97-AF65-F5344CB8AC3E}">
        <p14:creationId xmlns:p14="http://schemas.microsoft.com/office/powerpoint/2010/main" val="32179346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14A0-D858-2D4B-9C1F-C66AC9B34674}"/>
              </a:ext>
            </a:extLst>
          </p:cNvPr>
          <p:cNvSpPr>
            <a:spLocks noGrp="1"/>
          </p:cNvSpPr>
          <p:nvPr>
            <p:ph type="title"/>
          </p:nvPr>
        </p:nvSpPr>
        <p:spPr/>
        <p:txBody>
          <a:bodyPr/>
          <a:lstStyle/>
          <a:p>
            <a:r>
              <a:rPr lang="en-US" dirty="0"/>
              <a:t>BERT for Ranking</a:t>
            </a:r>
          </a:p>
        </p:txBody>
      </p:sp>
      <p:sp>
        <p:nvSpPr>
          <p:cNvPr id="3" name="Content Placeholder 2">
            <a:extLst>
              <a:ext uri="{FF2B5EF4-FFF2-40B4-BE49-F238E27FC236}">
                <a16:creationId xmlns:a16="http://schemas.microsoft.com/office/drawing/2014/main" id="{E6EBFFAA-4168-E848-8AEB-DEA0F0C7F96A}"/>
              </a:ext>
            </a:extLst>
          </p:cNvPr>
          <p:cNvSpPr>
            <a:spLocks noGrp="1"/>
          </p:cNvSpPr>
          <p:nvPr>
            <p:ph idx="1"/>
          </p:nvPr>
        </p:nvSpPr>
        <p:spPr/>
        <p:txBody>
          <a:bodyPr/>
          <a:lstStyle/>
          <a:p>
            <a:r>
              <a:rPr lang="en-US" dirty="0"/>
              <a:t>BERT (and other large-scale unsupervised language models) are demonstrating dramatic performance improvements on many IR tasks</a:t>
            </a:r>
          </a:p>
        </p:txBody>
      </p:sp>
      <p:sp>
        <p:nvSpPr>
          <p:cNvPr id="4" name="Rectangle 3">
            <a:extLst>
              <a:ext uri="{FF2B5EF4-FFF2-40B4-BE49-F238E27FC236}">
                <a16:creationId xmlns:a16="http://schemas.microsoft.com/office/drawing/2014/main" id="{BEF5D7C6-7C17-194E-B2BB-FD4CAA3E4758}"/>
              </a:ext>
            </a:extLst>
          </p:cNvPr>
          <p:cNvSpPr/>
          <p:nvPr/>
        </p:nvSpPr>
        <p:spPr>
          <a:xfrm>
            <a:off x="0" y="6509908"/>
            <a:ext cx="12192000" cy="307777"/>
          </a:xfrm>
          <a:prstGeom prst="rect">
            <a:avLst/>
          </a:prstGeom>
        </p:spPr>
        <p:txBody>
          <a:bodyPr wrap="square">
            <a:spAutoFit/>
          </a:bodyPr>
          <a:lstStyle/>
          <a:p>
            <a:pPr algn="ctr"/>
            <a:r>
              <a:rPr lang="en-US" sz="1400" dirty="0">
                <a:latin typeface="Abadi MT Condensed Light" panose="020B0306030101010103" pitchFamily="34" charset="77"/>
              </a:rPr>
              <a:t>Rodrigo Nogueira, and </a:t>
            </a:r>
            <a:r>
              <a:rPr lang="en-US" sz="1400" dirty="0" err="1">
                <a:latin typeface="Abadi MT Condensed Light" panose="020B0306030101010103" pitchFamily="34" charset="77"/>
              </a:rPr>
              <a:t>Kyunghyun</a:t>
            </a:r>
            <a:r>
              <a:rPr lang="en-US" sz="1400" dirty="0">
                <a:latin typeface="Abadi MT Condensed Light" panose="020B0306030101010103" pitchFamily="34" charset="77"/>
              </a:rPr>
              <a:t> Cho. Passage Re-ranking with BERT. In </a:t>
            </a:r>
            <a:r>
              <a:rPr lang="en-US" sz="1400" dirty="0" err="1">
                <a:latin typeface="Abadi MT Condensed Light" panose="020B0306030101010103" pitchFamily="34" charset="77"/>
              </a:rPr>
              <a:t>arXiv</a:t>
            </a:r>
            <a:r>
              <a:rPr lang="en-US" sz="1400" dirty="0">
                <a:latin typeface="Abadi MT Condensed Light" panose="020B0306030101010103" pitchFamily="34" charset="77"/>
              </a:rPr>
              <a:t>, 2019.</a:t>
            </a:r>
          </a:p>
        </p:txBody>
      </p:sp>
      <p:pic>
        <p:nvPicPr>
          <p:cNvPr id="5" name="Picture 4">
            <a:extLst>
              <a:ext uri="{FF2B5EF4-FFF2-40B4-BE49-F238E27FC236}">
                <a16:creationId xmlns:a16="http://schemas.microsoft.com/office/drawing/2014/main" id="{4C303738-566D-4141-9F6B-746F7C34F355}"/>
              </a:ext>
            </a:extLst>
          </p:cNvPr>
          <p:cNvPicPr>
            <a:picLocks noChangeAspect="1"/>
          </p:cNvPicPr>
          <p:nvPr/>
        </p:nvPicPr>
        <p:blipFill>
          <a:blip r:embed="rId2"/>
          <a:stretch>
            <a:fillRect/>
          </a:stretch>
        </p:blipFill>
        <p:spPr>
          <a:xfrm>
            <a:off x="2741459" y="2880728"/>
            <a:ext cx="6709082" cy="3296235"/>
          </a:xfrm>
          <a:prstGeom prst="rect">
            <a:avLst/>
          </a:prstGeom>
        </p:spPr>
      </p:pic>
    </p:spTree>
    <p:extLst>
      <p:ext uri="{BB962C8B-B14F-4D97-AF65-F5344CB8AC3E}">
        <p14:creationId xmlns:p14="http://schemas.microsoft.com/office/powerpoint/2010/main" val="5846471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14A0-D858-2D4B-9C1F-C66AC9B34674}"/>
              </a:ext>
            </a:extLst>
          </p:cNvPr>
          <p:cNvSpPr>
            <a:spLocks noGrp="1"/>
          </p:cNvSpPr>
          <p:nvPr>
            <p:ph type="title"/>
          </p:nvPr>
        </p:nvSpPr>
        <p:spPr/>
        <p:txBody>
          <a:bodyPr/>
          <a:lstStyle/>
          <a:p>
            <a:r>
              <a:rPr lang="en-US" dirty="0"/>
              <a:t>BERT for Ranking</a:t>
            </a:r>
          </a:p>
        </p:txBody>
      </p:sp>
      <p:sp>
        <p:nvSpPr>
          <p:cNvPr id="3" name="Content Placeholder 2">
            <a:extLst>
              <a:ext uri="{FF2B5EF4-FFF2-40B4-BE49-F238E27FC236}">
                <a16:creationId xmlns:a16="http://schemas.microsoft.com/office/drawing/2014/main" id="{E6EBFFAA-4168-E848-8AEB-DEA0F0C7F96A}"/>
              </a:ext>
            </a:extLst>
          </p:cNvPr>
          <p:cNvSpPr>
            <a:spLocks noGrp="1"/>
          </p:cNvSpPr>
          <p:nvPr>
            <p:ph idx="1"/>
          </p:nvPr>
        </p:nvSpPr>
        <p:spPr/>
        <p:txBody>
          <a:bodyPr/>
          <a:lstStyle/>
          <a:p>
            <a:r>
              <a:rPr lang="en-US" dirty="0"/>
              <a:t>Impact across both academia and industry</a:t>
            </a:r>
          </a:p>
        </p:txBody>
      </p:sp>
      <p:pic>
        <p:nvPicPr>
          <p:cNvPr id="6" name="Picture 5">
            <a:extLst>
              <a:ext uri="{FF2B5EF4-FFF2-40B4-BE49-F238E27FC236}">
                <a16:creationId xmlns:a16="http://schemas.microsoft.com/office/drawing/2014/main" id="{702ABC83-BE08-0244-9E88-8652FEE88E42}"/>
              </a:ext>
            </a:extLst>
          </p:cNvPr>
          <p:cNvPicPr>
            <a:picLocks noChangeAspect="1"/>
          </p:cNvPicPr>
          <p:nvPr/>
        </p:nvPicPr>
        <p:blipFill>
          <a:blip r:embed="rId2"/>
          <a:stretch>
            <a:fillRect/>
          </a:stretch>
        </p:blipFill>
        <p:spPr>
          <a:xfrm>
            <a:off x="511072" y="3429000"/>
            <a:ext cx="6314723" cy="3429000"/>
          </a:xfrm>
          <a:prstGeom prst="rect">
            <a:avLst/>
          </a:prstGeom>
        </p:spPr>
      </p:pic>
      <p:pic>
        <p:nvPicPr>
          <p:cNvPr id="7" name="Picture 6">
            <a:extLst>
              <a:ext uri="{FF2B5EF4-FFF2-40B4-BE49-F238E27FC236}">
                <a16:creationId xmlns:a16="http://schemas.microsoft.com/office/drawing/2014/main" id="{B402DE42-A908-EA45-96F6-C386ECE68DF3}"/>
              </a:ext>
            </a:extLst>
          </p:cNvPr>
          <p:cNvPicPr>
            <a:picLocks noChangeAspect="1"/>
          </p:cNvPicPr>
          <p:nvPr/>
        </p:nvPicPr>
        <p:blipFill>
          <a:blip r:embed="rId3"/>
          <a:stretch>
            <a:fillRect/>
          </a:stretch>
        </p:blipFill>
        <p:spPr>
          <a:xfrm>
            <a:off x="7073627" y="0"/>
            <a:ext cx="4974031" cy="6858000"/>
          </a:xfrm>
          <a:prstGeom prst="rect">
            <a:avLst/>
          </a:prstGeom>
        </p:spPr>
      </p:pic>
    </p:spTree>
    <p:extLst>
      <p:ext uri="{BB962C8B-B14F-4D97-AF65-F5344CB8AC3E}">
        <p14:creationId xmlns:p14="http://schemas.microsoft.com/office/powerpoint/2010/main" val="3887005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1324</TotalTime>
  <Words>4264</Words>
  <Application>Microsoft Macintosh PowerPoint</Application>
  <PresentationFormat>Widescreen</PresentationFormat>
  <Paragraphs>634</Paragraphs>
  <Slides>93</Slides>
  <Notes>13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93</vt:i4>
      </vt:variant>
    </vt:vector>
  </HeadingPairs>
  <TitlesOfParts>
    <vt:vector size="98" baseType="lpstr">
      <vt:lpstr>Abadi MT Condensed Light</vt:lpstr>
      <vt:lpstr>Arial</vt:lpstr>
      <vt:lpstr>Arial</vt:lpstr>
      <vt:lpstr>Calibri</vt:lpstr>
      <vt:lpstr>Office Theme</vt:lpstr>
      <vt:lpstr>Deep Learning for Search (a.k.a. “Neural Information Retrieval”)</vt:lpstr>
      <vt:lpstr>About Myself</vt:lpstr>
      <vt:lpstr>Neural Information Retrieval</vt:lpstr>
      <vt:lpstr>Agenda</vt:lpstr>
      <vt:lpstr>The Search Task </vt:lpstr>
      <vt:lpstr>Information Retrieval (IR)</vt:lpstr>
      <vt:lpstr>Example of an IR Task</vt:lpstr>
      <vt:lpstr>IR Basic Elements</vt:lpstr>
      <vt:lpstr>IR Basic Elements</vt:lpstr>
      <vt:lpstr>IR Basic Elements</vt:lpstr>
      <vt:lpstr>IR Basic Elements</vt:lpstr>
      <vt:lpstr>IR Basic Elements</vt:lpstr>
      <vt:lpstr>IR Basic Elements</vt:lpstr>
      <vt:lpstr>IR Basic Elements</vt:lpstr>
      <vt:lpstr>IR Basic Elements</vt:lpstr>
      <vt:lpstr>IR Basic Elements</vt:lpstr>
      <vt:lpstr>Ranking Metrics Examples</vt:lpstr>
      <vt:lpstr>Learning To Rank </vt:lpstr>
      <vt:lpstr>IR Systems</vt:lpstr>
      <vt:lpstr>Learning to Rank (LTR)</vt:lpstr>
      <vt:lpstr>Learning to Rank (LTR)</vt:lpstr>
      <vt:lpstr>The Challenge</vt:lpstr>
      <vt:lpstr>Features</vt:lpstr>
      <vt:lpstr>Approaches (Liu, 2009)</vt:lpstr>
      <vt:lpstr>Embeddings </vt:lpstr>
      <vt:lpstr>Types of Vector Representations</vt:lpstr>
      <vt:lpstr>Explicit Distributed Representations</vt:lpstr>
      <vt:lpstr>Explicit Distributed Representations - Example</vt:lpstr>
      <vt:lpstr>Embeddings (Implicit Distributed Representations)</vt:lpstr>
      <vt:lpstr>Retrieval Using Vector Representations</vt:lpstr>
      <vt:lpstr>Embeddings</vt:lpstr>
      <vt:lpstr>Example</vt:lpstr>
      <vt:lpstr>Latent Semantic Analysis (LSA)</vt:lpstr>
      <vt:lpstr>Word2Vec</vt:lpstr>
      <vt:lpstr>Skip-grams</vt:lpstr>
      <vt:lpstr>Skip-grams Loss</vt:lpstr>
      <vt:lpstr>Continuous Bag-of-Words (CBOW)</vt:lpstr>
      <vt:lpstr>GLOVE</vt:lpstr>
      <vt:lpstr>GLOVE</vt:lpstr>
      <vt:lpstr>Word Analogies with Word2Vec</vt:lpstr>
      <vt:lpstr>Paragraph2Vec (Doc2Vec)</vt:lpstr>
      <vt:lpstr>Recap – Learning Term Embeddings</vt:lpstr>
      <vt:lpstr>Embedding Algorithms</vt:lpstr>
      <vt:lpstr>Course Recap Before Moving On</vt:lpstr>
      <vt:lpstr>Contextualized Deep Word Embeddings</vt:lpstr>
      <vt:lpstr>BERT</vt:lpstr>
      <vt:lpstr>BREAK </vt:lpstr>
      <vt:lpstr>Shallow Neural Methods for Ranking </vt:lpstr>
      <vt:lpstr>Retrieval Using Vector Representations</vt:lpstr>
      <vt:lpstr>Incorporating Term Embedding for Matching</vt:lpstr>
      <vt:lpstr>Incorporating Term Embedding for Matching</vt:lpstr>
      <vt:lpstr>Generalized Language Model</vt:lpstr>
      <vt:lpstr>Generalized Language Model</vt:lpstr>
      <vt:lpstr>Generalized Language Model</vt:lpstr>
      <vt:lpstr>Neural Translation Language Model (NTLM)</vt:lpstr>
      <vt:lpstr>Average Term Embeddings</vt:lpstr>
      <vt:lpstr>Word Mover’s Distance</vt:lpstr>
      <vt:lpstr>PowerPoint Presentation</vt:lpstr>
      <vt:lpstr>Choice of Term Embeddings for Document Ranking</vt:lpstr>
      <vt:lpstr>Skip-grams Recap</vt:lpstr>
      <vt:lpstr>Dual Embedding Space Model</vt:lpstr>
      <vt:lpstr>Dual Embedding Space Model</vt:lpstr>
      <vt:lpstr>Dual Embedding Space Model</vt:lpstr>
      <vt:lpstr>PowerPoint Presentation</vt:lpstr>
      <vt:lpstr>Relevance-based Word Embeddings</vt:lpstr>
      <vt:lpstr>A Tale of 2 Queries</vt:lpstr>
      <vt:lpstr>Incorporating Term Embedding for Matching</vt:lpstr>
      <vt:lpstr>Query Expansion Using Term Embeddings</vt:lpstr>
      <vt:lpstr>PowerPoint Presentation</vt:lpstr>
      <vt:lpstr>PowerPoint Presentation</vt:lpstr>
      <vt:lpstr>Global VS Local Embeddings</vt:lpstr>
      <vt:lpstr>Query Expansion Using Global and Local Word Embeddings</vt:lpstr>
      <vt:lpstr>LUNCH </vt:lpstr>
      <vt:lpstr>Deep Neural Methods for Ranking </vt:lpstr>
      <vt:lpstr>Deep Semantic Similarity Model (DSSM)</vt:lpstr>
      <vt:lpstr>Convolutional Deep Semantic Similarity Model (CDSSM)</vt:lpstr>
      <vt:lpstr>Siamese Network</vt:lpstr>
      <vt:lpstr>DSSM Tasks</vt:lpstr>
      <vt:lpstr>DSSM Analogies Based on Query Pairs Training</vt:lpstr>
      <vt:lpstr>Interaction-Based Networks  (for short texts)</vt:lpstr>
      <vt:lpstr>Recap</vt:lpstr>
      <vt:lpstr>Lexical and Semantic Matching Networks</vt:lpstr>
      <vt:lpstr>Lexical and Semantic Matching Networks</vt:lpstr>
      <vt:lpstr>Lexical and Semantic Matching Networks</vt:lpstr>
      <vt:lpstr>Lexical and Semantic Matching Networks</vt:lpstr>
      <vt:lpstr>Big VS Small Data Regimes</vt:lpstr>
      <vt:lpstr>PowerPoint Presentation</vt:lpstr>
      <vt:lpstr>Wide and Deep Model</vt:lpstr>
      <vt:lpstr>Web Documents Are More Than Just Body Text …</vt:lpstr>
      <vt:lpstr>Extending Neural Ranking Models to Multiple Document Fields</vt:lpstr>
      <vt:lpstr>Many Other Neural Architectures</vt:lpstr>
      <vt:lpstr>BERT for Ranking</vt:lpstr>
      <vt:lpstr>BERT for Ranking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for Search (“Nueral Information Retrieval”)</dc:title>
  <dc:creator>Microsoft Office User</dc:creator>
  <cp:lastModifiedBy>Microsoft Office User</cp:lastModifiedBy>
  <cp:revision>225</cp:revision>
  <dcterms:created xsi:type="dcterms:W3CDTF">2020-02-09T15:04:39Z</dcterms:created>
  <dcterms:modified xsi:type="dcterms:W3CDTF">2020-02-10T13:09:06Z</dcterms:modified>
</cp:coreProperties>
</file>